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2" r:id="rId1"/>
  </p:sldMasterIdLst>
  <p:notesMasterIdLst>
    <p:notesMasterId r:id="rId36"/>
  </p:notesMasterIdLst>
  <p:sldIdLst>
    <p:sldId id="256" r:id="rId2"/>
    <p:sldId id="257" r:id="rId3"/>
    <p:sldId id="296" r:id="rId4"/>
    <p:sldId id="298" r:id="rId5"/>
    <p:sldId id="258" r:id="rId6"/>
    <p:sldId id="260" r:id="rId7"/>
    <p:sldId id="261" r:id="rId8"/>
    <p:sldId id="263" r:id="rId9"/>
    <p:sldId id="299" r:id="rId10"/>
    <p:sldId id="267" r:id="rId11"/>
    <p:sldId id="297" r:id="rId12"/>
    <p:sldId id="300" r:id="rId13"/>
    <p:sldId id="278" r:id="rId14"/>
    <p:sldId id="271" r:id="rId15"/>
    <p:sldId id="269" r:id="rId16"/>
    <p:sldId id="280" r:id="rId17"/>
    <p:sldId id="281" r:id="rId18"/>
    <p:sldId id="282" r:id="rId19"/>
    <p:sldId id="283" r:id="rId20"/>
    <p:sldId id="284" r:id="rId21"/>
    <p:sldId id="272" r:id="rId22"/>
    <p:sldId id="274" r:id="rId23"/>
    <p:sldId id="276" r:id="rId24"/>
    <p:sldId id="277" r:id="rId25"/>
    <p:sldId id="285" r:id="rId26"/>
    <p:sldId id="289" r:id="rId27"/>
    <p:sldId id="287" r:id="rId28"/>
    <p:sldId id="286" r:id="rId29"/>
    <p:sldId id="288" r:id="rId30"/>
    <p:sldId id="291" r:id="rId31"/>
    <p:sldId id="292" r:id="rId32"/>
    <p:sldId id="293" r:id="rId33"/>
    <p:sldId id="294" r:id="rId34"/>
    <p:sldId id="295" r:id="rId35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a lamouri" initials="cl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98"/>
    <p:restoredTop sz="94666"/>
  </p:normalViewPr>
  <p:slideViewPr>
    <p:cSldViewPr snapToGrid="0" snapToObjects="1">
      <p:cViewPr varScale="1">
        <p:scale>
          <a:sx n="116" d="100"/>
          <a:sy n="116" d="100"/>
        </p:scale>
        <p:origin x="-132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9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14T19:49:11.215" idx="2">
    <p:pos x="6247" y="1584"/>
    <p:text>Σημαντικές αλλαγες της συνήθους συμπεριφοράς</p:text>
    <p:extLst>
      <p:ext uri="{C676402C-5697-4E1C-873F-D02D1690AC5C}">
        <p15:threadingInfo xmlns=""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0B0053A3-C66B-EB48-83E1-9FFCDF8F8A6C}" type="datetimeFigureOut">
              <a:rPr lang="el-GR" smtClean="0"/>
              <a:pPr/>
              <a:t>23/11/2017</a:t>
            </a:fld>
            <a:endParaRPr lang="el-GR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l-GR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2AA08371-4ED9-5346-98ED-5F27B59D619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7498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ς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υπότιτλου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ε 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με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303C6A3-409D-3D48-8B8B-ACB4D2762D96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6AD0FD6-4612-A445-972C-45B4D9FCEE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035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510" y="518866"/>
            <a:ext cx="9144000" cy="247485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>
                <a:ea typeface="Arial" charset="0"/>
                <a:cs typeface="Arial" charset="0"/>
              </a:rPr>
              <a:t>The </a:t>
            </a:r>
            <a:r>
              <a:rPr lang="en-US" sz="3100" dirty="0" smtClean="0">
                <a:ea typeface="Arial" charset="0"/>
                <a:cs typeface="Arial" charset="0"/>
              </a:rPr>
              <a:t>new </a:t>
            </a:r>
            <a:r>
              <a:rPr lang="en-US" sz="3100" dirty="0">
                <a:ea typeface="Arial" charset="0"/>
                <a:cs typeface="Arial" charset="0"/>
              </a:rPr>
              <a:t>E</a:t>
            </a:r>
            <a:r>
              <a:rPr lang="en-US" sz="3100" dirty="0" smtClean="0">
                <a:ea typeface="Arial" charset="0"/>
                <a:cs typeface="Arial" charset="0"/>
              </a:rPr>
              <a:t>ngland journal </a:t>
            </a:r>
            <a:r>
              <a:rPr lang="en-US" sz="3100" i="1" dirty="0" smtClean="0">
                <a:ea typeface="Arial" charset="0"/>
                <a:cs typeface="Arial" charset="0"/>
              </a:rPr>
              <a:t>of </a:t>
            </a:r>
            <a:r>
              <a:rPr lang="en-US" sz="3100" dirty="0" smtClean="0">
                <a:ea typeface="Arial" charset="0"/>
                <a:cs typeface="Arial" charset="0"/>
              </a:rPr>
              <a:t>medicine</a:t>
            </a:r>
            <a:br>
              <a:rPr lang="en-US" sz="3100" dirty="0" smtClean="0">
                <a:ea typeface="Arial" charset="0"/>
                <a:cs typeface="Arial" charset="0"/>
              </a:rPr>
            </a:br>
            <a:r>
              <a:rPr lang="en-US" sz="3100" dirty="0" smtClean="0">
                <a:ea typeface="Arial" charset="0"/>
                <a:cs typeface="Arial" charset="0"/>
              </a:rPr>
              <a:t>Case Records </a:t>
            </a:r>
            <a:r>
              <a:rPr lang="en-US" sz="3100" i="1" dirty="0" smtClean="0">
                <a:ea typeface="Arial" charset="0"/>
                <a:cs typeface="Arial" charset="0"/>
              </a:rPr>
              <a:t>of the </a:t>
            </a:r>
            <a:r>
              <a:rPr lang="en-US" sz="3100" dirty="0" smtClean="0">
                <a:ea typeface="Arial" charset="0"/>
                <a:cs typeface="Arial" charset="0"/>
              </a:rPr>
              <a:t>Massachusetts General Hospital 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3310" y="2993720"/>
            <a:ext cx="8087075" cy="278077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j-lt"/>
                <a:ea typeface="Arial" charset="0"/>
                <a:cs typeface="Arial" charset="0"/>
              </a:rPr>
              <a:t>Case 20-2017: A 48-Year-Old Man with Weight Loss, Confusion, Skin Lesions, and Pancytopenia </a:t>
            </a:r>
            <a:endParaRPr lang="en-US" sz="2800" b="1" dirty="0" smtClean="0">
              <a:latin typeface="+mj-lt"/>
              <a:ea typeface="Arial" charset="0"/>
              <a:cs typeface="Arial" charset="0"/>
            </a:endParaRPr>
          </a:p>
          <a:p>
            <a:endParaRPr lang="en-US" dirty="0" smtClean="0">
              <a:latin typeface="+mj-lt"/>
              <a:ea typeface="Arial" charset="0"/>
              <a:cs typeface="Arial" charset="0"/>
            </a:endParaRPr>
          </a:p>
          <a:p>
            <a:pPr algn="ctr"/>
            <a:r>
              <a:rPr lang="en-US" sz="1800" dirty="0">
                <a:latin typeface="+mj-lt"/>
                <a:ea typeface="Arial" charset="0"/>
                <a:cs typeface="Arial" charset="0"/>
              </a:rPr>
              <a:t>Shibani S. Mukerji, M.D., Ph.D., R. Gilberto Gonzalez, M.D., Ph.D., Rajesh T. Gandhi, M.D., and Stefan Kraft, M.D</a:t>
            </a:r>
            <a:r>
              <a:rPr lang="en-US" sz="1800" dirty="0">
                <a:latin typeface="+mj-lt"/>
              </a:rPr>
              <a:t>. </a:t>
            </a:r>
            <a:endParaRPr lang="en-US" sz="1800" dirty="0" smtClean="0">
              <a:latin typeface="+mj-lt"/>
            </a:endParaRPr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5609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ΕΡΓΑΣΤΗΡΙΑΚΟΣ ΕΛΕΓΧΟΣ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403392" y="2329841"/>
            <a:ext cx="4825158" cy="4215007"/>
          </a:xfrm>
        </p:spPr>
        <p:txBody>
          <a:bodyPr anchor="t">
            <a:normAutofit fontScale="77500" lnSpcReduction="20000"/>
          </a:bodyPr>
          <a:lstStyle/>
          <a:p>
            <a:r>
              <a:rPr lang="el-GR" dirty="0"/>
              <a:t>Αναιμία (</a:t>
            </a:r>
            <a:r>
              <a:rPr lang="en-US" dirty="0" smtClean="0"/>
              <a:t>Hct</a:t>
            </a:r>
            <a:r>
              <a:rPr lang="el-GR" dirty="0" smtClean="0"/>
              <a:t>: </a:t>
            </a:r>
            <a:r>
              <a:rPr lang="en-US" dirty="0" smtClean="0"/>
              <a:t>27</a:t>
            </a:r>
            <a:r>
              <a:rPr lang="el-GR" dirty="0" smtClean="0"/>
              <a:t>.</a:t>
            </a:r>
            <a:r>
              <a:rPr lang="en-US" dirty="0" smtClean="0"/>
              <a:t>7</a:t>
            </a:r>
            <a:r>
              <a:rPr lang="en-US" dirty="0"/>
              <a:t>, </a:t>
            </a:r>
            <a:r>
              <a:rPr lang="en-US" dirty="0" smtClean="0"/>
              <a:t>Hb</a:t>
            </a:r>
            <a:r>
              <a:rPr lang="el-GR" dirty="0" smtClean="0"/>
              <a:t>: </a:t>
            </a:r>
            <a:r>
              <a:rPr lang="en-US" dirty="0" smtClean="0"/>
              <a:t>9</a:t>
            </a:r>
            <a:r>
              <a:rPr lang="el-GR" dirty="0" smtClean="0"/>
              <a:t>.</a:t>
            </a:r>
            <a:r>
              <a:rPr lang="en-US" dirty="0" smtClean="0"/>
              <a:t>7</a:t>
            </a:r>
            <a:r>
              <a:rPr lang="el-GR" dirty="0" smtClean="0"/>
              <a:t>)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Λευκοπενία  </a:t>
            </a:r>
            <a:r>
              <a:rPr lang="el-GR" dirty="0" smtClean="0"/>
              <a:t>                                                             (</a:t>
            </a:r>
            <a:r>
              <a:rPr lang="en-US" dirty="0" smtClean="0"/>
              <a:t>WBC</a:t>
            </a:r>
            <a:r>
              <a:rPr lang="el-GR" dirty="0" smtClean="0"/>
              <a:t>: </a:t>
            </a:r>
            <a:r>
              <a:rPr lang="en-US" dirty="0" smtClean="0"/>
              <a:t>3130</a:t>
            </a:r>
            <a:r>
              <a:rPr lang="el-GR" dirty="0"/>
              <a:t>, </a:t>
            </a:r>
            <a:r>
              <a:rPr lang="el-GR" dirty="0" smtClean="0"/>
              <a:t>Π: 60.4</a:t>
            </a:r>
            <a:r>
              <a:rPr lang="el-GR" dirty="0"/>
              <a:t>%, </a:t>
            </a:r>
            <a:r>
              <a:rPr lang="el-GR" dirty="0" smtClean="0"/>
              <a:t>Λ: 28.4</a:t>
            </a:r>
            <a:r>
              <a:rPr lang="el-GR" dirty="0"/>
              <a:t>%, Μ:8.3%, Η:1.6%, Β:0.3</a:t>
            </a:r>
            <a:r>
              <a:rPr lang="el-GR" dirty="0" smtClean="0"/>
              <a:t>%)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Θρομβοπενία (</a:t>
            </a:r>
            <a:r>
              <a:rPr lang="en-US" dirty="0"/>
              <a:t>PLT’s</a:t>
            </a:r>
            <a:r>
              <a:rPr lang="el-GR" dirty="0"/>
              <a:t>: 132.000</a:t>
            </a:r>
            <a:r>
              <a:rPr lang="el-GR" dirty="0" smtClean="0"/>
              <a:t>)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Υπεργαμμασφαιριναιμία :</a:t>
            </a:r>
            <a:r>
              <a:rPr lang="en-US" dirty="0"/>
              <a:t> </a:t>
            </a:r>
            <a:r>
              <a:rPr lang="el-GR" dirty="0"/>
              <a:t>5.4</a:t>
            </a:r>
            <a:r>
              <a:rPr lang="en-US" dirty="0"/>
              <a:t> gr/dl</a:t>
            </a:r>
            <a:r>
              <a:rPr lang="el-GR" dirty="0"/>
              <a:t> </a:t>
            </a:r>
            <a:endParaRPr lang="en-US" dirty="0" smtClean="0"/>
          </a:p>
          <a:p>
            <a:endParaRPr lang="el-GR" dirty="0"/>
          </a:p>
          <a:p>
            <a:r>
              <a:rPr lang="en-US" dirty="0"/>
              <a:t>K</a:t>
            </a:r>
            <a:r>
              <a:rPr lang="el-GR" dirty="0" smtClean="0"/>
              <a:t>: </a:t>
            </a:r>
            <a:r>
              <a:rPr lang="en-US" dirty="0" smtClean="0"/>
              <a:t>3,2 </a:t>
            </a:r>
            <a:r>
              <a:rPr lang="en-US" dirty="0"/>
              <a:t>mmol/lit, Na</a:t>
            </a:r>
            <a:r>
              <a:rPr lang="el-GR" dirty="0" smtClean="0"/>
              <a:t>: 1</a:t>
            </a:r>
            <a:r>
              <a:rPr lang="en-US" dirty="0" smtClean="0"/>
              <a:t>32 </a:t>
            </a:r>
            <a:r>
              <a:rPr lang="en-US" dirty="0"/>
              <a:t>mmol/lit </a:t>
            </a:r>
            <a:endParaRPr lang="en-US" dirty="0" smtClean="0"/>
          </a:p>
          <a:p>
            <a:endParaRPr lang="el-GR" dirty="0"/>
          </a:p>
          <a:p>
            <a:r>
              <a:rPr lang="en-US" dirty="0"/>
              <a:t>CO2</a:t>
            </a:r>
            <a:r>
              <a:rPr lang="el-GR" dirty="0" smtClean="0"/>
              <a:t>: </a:t>
            </a:r>
            <a:r>
              <a:rPr lang="en-US" dirty="0" smtClean="0"/>
              <a:t>23 mmol/lit</a:t>
            </a:r>
            <a:endParaRPr lang="el-GR" dirty="0" smtClean="0"/>
          </a:p>
          <a:p>
            <a:endParaRPr lang="el-GR" dirty="0"/>
          </a:p>
          <a:p>
            <a:r>
              <a:rPr lang="en-US" dirty="0"/>
              <a:t>AST/ALT, TBIL/DBIL, ALP</a:t>
            </a:r>
            <a:r>
              <a:rPr lang="el-GR" dirty="0"/>
              <a:t>: </a:t>
            </a:r>
            <a:r>
              <a:rPr lang="el-GR" dirty="0" smtClean="0"/>
              <a:t>κφ</a:t>
            </a:r>
            <a:endParaRPr lang="en-US" dirty="0"/>
          </a:p>
          <a:p>
            <a:pPr algn="just"/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947748" y="2329841"/>
            <a:ext cx="4825159" cy="4271375"/>
          </a:xfrm>
        </p:spPr>
        <p:txBody>
          <a:bodyPr>
            <a:normAutofit fontScale="77500" lnSpcReduction="20000"/>
          </a:bodyPr>
          <a:lstStyle/>
          <a:p>
            <a:pPr algn="just"/>
            <a:endParaRPr lang="el-GR" dirty="0" smtClean="0"/>
          </a:p>
          <a:p>
            <a:pPr algn="just"/>
            <a:r>
              <a:rPr lang="en-US" dirty="0" smtClean="0"/>
              <a:t>URE/CRE</a:t>
            </a:r>
            <a:r>
              <a:rPr lang="el-GR" dirty="0" smtClean="0"/>
              <a:t>: κφ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/>
              <a:t>B12,</a:t>
            </a:r>
            <a:r>
              <a:rPr lang="el-GR" dirty="0"/>
              <a:t> </a:t>
            </a:r>
            <a:r>
              <a:rPr lang="el-GR" dirty="0" smtClean="0"/>
              <a:t>Φ.ο: κφ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l-GR" dirty="0" smtClean="0"/>
              <a:t>Ορμονολογικός έλεγχος: κφ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Γλυκόζη: 121</a:t>
            </a:r>
            <a:r>
              <a:rPr lang="en-US" dirty="0" smtClean="0"/>
              <a:t>mg/dl</a:t>
            </a:r>
            <a:endParaRPr lang="el-GR" dirty="0" smtClean="0"/>
          </a:p>
          <a:p>
            <a:pPr algn="just"/>
            <a:endParaRPr lang="el-GR" dirty="0" smtClean="0"/>
          </a:p>
          <a:p>
            <a:r>
              <a:rPr lang="el-GR" dirty="0"/>
              <a:t>ΓΕΟ: </a:t>
            </a:r>
            <a:r>
              <a:rPr lang="en-US" dirty="0"/>
              <a:t>pH/E.B 6.0/1.014, WBC</a:t>
            </a:r>
            <a:r>
              <a:rPr lang="el-GR" dirty="0"/>
              <a:t>:</a:t>
            </a:r>
            <a:r>
              <a:rPr lang="en-US" dirty="0"/>
              <a:t>10-20, RBC</a:t>
            </a:r>
            <a:r>
              <a:rPr lang="el-GR" dirty="0"/>
              <a:t>:</a:t>
            </a:r>
            <a:r>
              <a:rPr lang="en-US" dirty="0"/>
              <a:t>3-5, </a:t>
            </a:r>
            <a:r>
              <a:rPr lang="el-GR" dirty="0"/>
              <a:t>Μικροοργανισμοί: +1, λευκοκυτταρική εστεράση: +</a:t>
            </a:r>
            <a:r>
              <a:rPr lang="el-GR" dirty="0" smtClean="0"/>
              <a:t>1</a:t>
            </a:r>
          </a:p>
          <a:p>
            <a:pPr algn="just"/>
            <a:endParaRPr lang="el-GR" dirty="0"/>
          </a:p>
          <a:p>
            <a:pPr algn="just"/>
            <a:r>
              <a:rPr lang="el-GR" dirty="0"/>
              <a:t>Αρνητική τοξικολογική (αίμα-ούρα)</a:t>
            </a:r>
          </a:p>
          <a:p>
            <a:pPr algn="just"/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6060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72" y="2268220"/>
            <a:ext cx="4394200" cy="439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71945" y="944880"/>
            <a:ext cx="8825659" cy="704088"/>
          </a:xfrm>
        </p:spPr>
        <p:txBody>
          <a:bodyPr/>
          <a:lstStyle/>
          <a:p>
            <a:pPr algn="ctr"/>
            <a:r>
              <a:rPr lang="el-GR"/>
              <a:t>ΔΙΑΦΟΡΙΚΗ ΔΙΑΓΝΩΣΗ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264938" y="2597911"/>
            <a:ext cx="5245846" cy="3802889"/>
          </a:xfrm>
        </p:spPr>
        <p:txBody>
          <a:bodyPr>
            <a:normAutofit fontScale="92500" lnSpcReduction="10000"/>
          </a:bodyPr>
          <a:lstStyle/>
          <a:p>
            <a:r>
              <a:rPr lang="el-GR" b="1" i="1" dirty="0"/>
              <a:t>Οργανικές παθήσεις ΚΝΣ όπως</a:t>
            </a:r>
            <a:r>
              <a:rPr lang="el-GR" i="1" dirty="0"/>
              <a:t>: ΑΕΕ, Λοιμώξεις (μηνιγγίτιδα, εγκεφαλίτιδα αποστήματα, πολυεστιακή λευκοεγκεφαλοπάθεια) Αγγειίτιδες(ΣΕΛ), Νεοπλάσματα (μεταστάσεις, λέμφωμα κ.α.) </a:t>
            </a:r>
            <a:r>
              <a:rPr lang="el-GR" i="1" dirty="0" smtClean="0"/>
              <a:t>ΚΕΚ</a:t>
            </a:r>
          </a:p>
          <a:p>
            <a:endParaRPr lang="el-GR" i="1" dirty="0" smtClean="0"/>
          </a:p>
          <a:p>
            <a:r>
              <a:rPr lang="el-GR" b="1" i="1" dirty="0" smtClean="0"/>
              <a:t>Λοιμώξεις-Σήψη</a:t>
            </a:r>
          </a:p>
          <a:p>
            <a:endParaRPr lang="el-GR" i="1" dirty="0"/>
          </a:p>
          <a:p>
            <a:r>
              <a:rPr lang="el-GR" b="1" i="1" dirty="0" smtClean="0"/>
              <a:t>Μεταβολικές </a:t>
            </a:r>
            <a:r>
              <a:rPr lang="el-GR" b="1" i="1" dirty="0"/>
              <a:t>διαταραχές όπως</a:t>
            </a:r>
            <a:r>
              <a:rPr lang="el-GR" i="1" dirty="0"/>
              <a:t>: υποξία, υπερκαπνία, υπονατριαιμία, υπερασβεστιαιμία, υπό/υπεργλυκαιμία, ηπατική ανεπάρκεια, νεφρική ανεπάρκεια</a:t>
            </a:r>
          </a:p>
          <a:p>
            <a:endParaRPr lang="el-GR" i="1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564688" y="2389201"/>
            <a:ext cx="5087112" cy="4220308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/>
              <a:t>Ενδοκρινικές διαταραχές </a:t>
            </a:r>
            <a:r>
              <a:rPr lang="el-GR" dirty="0"/>
              <a:t>(υποθυρεοειδισμός, θυρεοτοξική κρίση, οξεία φλοιοεπινεφριδιακή ανεπάρκεια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el-GR" b="1" dirty="0"/>
              <a:t>Αιματολογικές διαταραχές </a:t>
            </a:r>
            <a:r>
              <a:rPr lang="el-GR" dirty="0"/>
              <a:t>(βαριά αναιμία, σύνδρομο </a:t>
            </a:r>
            <a:r>
              <a:rPr lang="el-GR" dirty="0" smtClean="0"/>
              <a:t>υπεργλοιότητας</a:t>
            </a:r>
          </a:p>
          <a:p>
            <a:endParaRPr lang="el-GR" dirty="0" smtClean="0"/>
          </a:p>
          <a:p>
            <a:r>
              <a:rPr lang="el-GR" b="1" dirty="0" smtClean="0"/>
              <a:t>Ψυχιατρικές διαταραχές</a:t>
            </a:r>
            <a:r>
              <a:rPr lang="el-GR" dirty="0" smtClean="0"/>
              <a:t> </a:t>
            </a:r>
            <a:r>
              <a:rPr lang="el-GR" dirty="0"/>
              <a:t>(σχιζοφρένεια, μανία, βαριά κατάθλιψη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el-GR" b="1" dirty="0"/>
              <a:t>Άλλα</a:t>
            </a:r>
            <a:r>
              <a:rPr lang="el-GR" dirty="0"/>
              <a:t> (Φάρμακα, αλκοόλ, ναρκωτικές ουσίες,</a:t>
            </a:r>
            <a:r>
              <a:rPr lang="en-US" dirty="0"/>
              <a:t> </a:t>
            </a:r>
            <a:r>
              <a:rPr lang="el-GR" dirty="0"/>
              <a:t>θερμοπληξία, παρανεοπλασματική εκδήλωση)</a:t>
            </a:r>
          </a:p>
          <a:p>
            <a:endParaRPr lang="el-GR" dirty="0"/>
          </a:p>
        </p:txBody>
      </p:sp>
      <p:sp>
        <p:nvSpPr>
          <p:cNvPr id="6" name="Πολλαπλασιασμός 5"/>
          <p:cNvSpPr/>
          <p:nvPr/>
        </p:nvSpPr>
        <p:spPr>
          <a:xfrm>
            <a:off x="1806993" y="4341092"/>
            <a:ext cx="1080868" cy="251690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Πολλαπλασιασμός 12"/>
          <p:cNvSpPr/>
          <p:nvPr/>
        </p:nvSpPr>
        <p:spPr>
          <a:xfrm>
            <a:off x="7438525" y="1496567"/>
            <a:ext cx="1080868" cy="251690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Πολλαπλασιασμός 13"/>
          <p:cNvSpPr/>
          <p:nvPr/>
        </p:nvSpPr>
        <p:spPr>
          <a:xfrm>
            <a:off x="7504644" y="3495254"/>
            <a:ext cx="1080868" cy="251690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Πολλαπλασιασμός 14"/>
          <p:cNvSpPr/>
          <p:nvPr/>
        </p:nvSpPr>
        <p:spPr>
          <a:xfrm>
            <a:off x="9032863" y="2597911"/>
            <a:ext cx="1080868" cy="251690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009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l-GR" dirty="0" smtClean="0"/>
              <a:t>Στάλθηκε εργαστηριακός έλεγχος για </a:t>
            </a:r>
            <a:r>
              <a:rPr lang="en-US" dirty="0"/>
              <a:t>HSV,VZV, Toxoplasma, CMV, EBV, Cryptococcus</a:t>
            </a:r>
            <a:r>
              <a:rPr lang="el-GR" dirty="0"/>
              <a:t>, ΗΙ</a:t>
            </a:r>
            <a:r>
              <a:rPr lang="en-US" dirty="0" smtClean="0"/>
              <a:t>V</a:t>
            </a:r>
            <a:r>
              <a:rPr lang="el-GR" dirty="0" smtClean="0"/>
              <a:t> και  </a:t>
            </a:r>
            <a:r>
              <a:rPr lang="en-US" dirty="0" smtClean="0"/>
              <a:t>JCV</a:t>
            </a:r>
          </a:p>
          <a:p>
            <a:endParaRPr lang="en-US" dirty="0"/>
          </a:p>
          <a:p>
            <a:r>
              <a:rPr lang="el-GR" dirty="0"/>
              <a:t>Ζ</a:t>
            </a:r>
            <a:r>
              <a:rPr lang="el-GR" dirty="0" smtClean="0"/>
              <a:t>ητήθηκε Αξονική τομογραφία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5727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ΑΞΟΝΙΚΗ ΤΟΜΟΓΡΑΦΙΑ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algn="ctr"/>
            <a:r>
              <a:rPr lang="el-GR" dirty="0"/>
              <a:t>Η Αξονική τομογραφία ανέδειξε: </a:t>
            </a:r>
          </a:p>
          <a:p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08776" y="2373923"/>
            <a:ext cx="4828032" cy="4079631"/>
          </a:xfrm>
        </p:spPr>
        <p:txBody>
          <a:bodyPr anchor="ctr"/>
          <a:lstStyle/>
          <a:p>
            <a:pPr>
              <a:buFont typeface="+mj-lt"/>
              <a:buAutoNum type="arabicPeriod"/>
            </a:pPr>
            <a:r>
              <a:rPr lang="el-GR" dirty="0" smtClean="0"/>
              <a:t>Παθολογικές υπόπυκνες αλλοιώσεις της λευκής ουσίας στους μετωπιαίους λοβούς με επέκταση στο γόνυ του μεσολόβιου</a:t>
            </a:r>
          </a:p>
          <a:p>
            <a:pPr>
              <a:buFont typeface="+mj-lt"/>
              <a:buAutoNum type="arabicPeriod"/>
            </a:pPr>
            <a:endParaRPr lang="el-GR" dirty="0" smtClean="0"/>
          </a:p>
          <a:p>
            <a:pPr>
              <a:buFont typeface="+mj-lt"/>
              <a:buAutoNum type="arabicPeriod"/>
            </a:pPr>
            <a:r>
              <a:rPr lang="el-GR" dirty="0" smtClean="0"/>
              <a:t>Παθολογικές υπόπυκνες αλλοιώσεις πέριξ της οπίσθιας κοιλίας</a:t>
            </a:r>
          </a:p>
          <a:p>
            <a:pPr>
              <a:buFont typeface="+mj-lt"/>
              <a:buAutoNum type="arabicPeriod"/>
            </a:pPr>
            <a:endParaRPr lang="el-GR" dirty="0" smtClean="0"/>
          </a:p>
          <a:p>
            <a:pPr>
              <a:buFont typeface="+mj-lt"/>
              <a:buAutoNum type="arabicPeriod"/>
            </a:pPr>
            <a:r>
              <a:rPr lang="el-GR" dirty="0" smtClean="0"/>
              <a:t>Εξωκρανιακή αποτιτανωμένη αλλοίωση δ: 4εκ στον ΔΕ μετωπιαίο λοβό (μηνιγγίωμα)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8522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ΑΞΟΝΙΚΗ ΤΟΜΟΓΡΑΦΙΑ</a:t>
            </a:r>
            <a:endParaRPr lang="el-GR" dirty="0"/>
          </a:p>
        </p:txBody>
      </p:sp>
      <p:pic>
        <p:nvPicPr>
          <p:cNvPr id="5" name="Σύμβολο κράτησης θέσης περιεχομένου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9" t="18310" r="-467" b="1872"/>
          <a:stretch/>
        </p:blipFill>
        <p:spPr>
          <a:xfrm>
            <a:off x="375781" y="2430049"/>
            <a:ext cx="4020855" cy="417116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05" t="32146" b="40456"/>
          <a:stretch/>
        </p:blipFill>
        <p:spPr>
          <a:xfrm>
            <a:off x="4615841" y="2430048"/>
            <a:ext cx="2780779" cy="4171167"/>
          </a:xfrm>
          <a:prstGeom prst="rect">
            <a:avLst/>
          </a:prstGeom>
        </p:spPr>
      </p:pic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" t="22360" r="-564" b="11945"/>
          <a:stretch/>
        </p:blipFill>
        <p:spPr>
          <a:xfrm>
            <a:off x="7615824" y="2430048"/>
            <a:ext cx="4201037" cy="4304860"/>
          </a:xfrm>
        </p:spPr>
      </p:pic>
    </p:spTree>
    <p:extLst>
      <p:ext uri="{BB962C8B-B14F-4D97-AF65-F5344CB8AC3E}">
        <p14:creationId xmlns="" xmlns:p14="http://schemas.microsoft.com/office/powerpoint/2010/main" val="21330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70156" y="881341"/>
            <a:ext cx="8825659" cy="859536"/>
          </a:xfrm>
        </p:spPr>
        <p:txBody>
          <a:bodyPr/>
          <a:lstStyle/>
          <a:p>
            <a:pPr algn="ctr"/>
            <a:r>
              <a:rPr lang="en-US" b="1" dirty="0"/>
              <a:t>TEST </a:t>
            </a:r>
            <a:r>
              <a:rPr lang="el-GR" b="1" dirty="0"/>
              <a:t>ΓΙΑ</a:t>
            </a:r>
            <a:r>
              <a:rPr lang="en-US" b="1" dirty="0"/>
              <a:t> HIV </a:t>
            </a:r>
            <a:r>
              <a:rPr lang="el-GR" b="1" dirty="0"/>
              <a:t>θΕΤΙΚΟ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l-GR" dirty="0" smtClean="0"/>
              <a:t>Το θετικό για </a:t>
            </a:r>
            <a:r>
              <a:rPr lang="en-US" dirty="0" smtClean="0"/>
              <a:t>HIV test</a:t>
            </a:r>
            <a:r>
              <a:rPr lang="el-GR" dirty="0" smtClean="0"/>
              <a:t> η συστηματική συμπτωματολογία καθώς και οι δερματικές βλάβες</a:t>
            </a:r>
            <a:r>
              <a:rPr lang="en-US" dirty="0" smtClean="0"/>
              <a:t>(</a:t>
            </a:r>
            <a:r>
              <a:rPr lang="el-GR" dirty="0" smtClean="0"/>
              <a:t>πιθανό </a:t>
            </a:r>
            <a:r>
              <a:rPr lang="en-US" dirty="0" smtClean="0"/>
              <a:t>Kaposi)</a:t>
            </a:r>
            <a:r>
              <a:rPr lang="el-GR" dirty="0" smtClean="0"/>
              <a:t> υποδηλώνουν πως ο ασθενής έπασχε από </a:t>
            </a:r>
            <a:r>
              <a:rPr lang="en-US" b="1" i="1" dirty="0" smtClean="0"/>
              <a:t>AIDS</a:t>
            </a:r>
            <a:endParaRPr lang="el-GR" b="1" i="1" dirty="0" smtClean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Βάση αυτών η διαφορική διάγνωση </a:t>
            </a:r>
            <a:r>
              <a:rPr lang="el-GR" dirty="0" smtClean="0"/>
              <a:t>επικεντρώνεται στα εξής:</a:t>
            </a:r>
            <a:endParaRPr lang="el-GR" dirty="0"/>
          </a:p>
          <a:p>
            <a:pPr>
              <a:buFont typeface="+mj-lt"/>
              <a:buAutoNum type="arabicPeriod"/>
            </a:pPr>
            <a:r>
              <a:rPr lang="el-GR" dirty="0" smtClean="0"/>
              <a:t>Εγκεφαλίτιδα από ευκαιριακές λοιμώξεις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Πολυεστιακή λευκοεγκεφαλοπάθεια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Εγκεφαλοπάθεια και εγκεφαλίτιδα από </a:t>
            </a:r>
            <a:r>
              <a:rPr lang="en-US" dirty="0" smtClean="0"/>
              <a:t>HIV</a:t>
            </a:r>
            <a:endParaRPr lang="el-GR" dirty="0" smtClean="0"/>
          </a:p>
          <a:p>
            <a:pPr>
              <a:buFont typeface="+mj-lt"/>
              <a:buAutoNum type="arabicPeriod"/>
            </a:pPr>
            <a:r>
              <a:rPr lang="el-GR" dirty="0" smtClean="0"/>
              <a:t>Λέμφωμα του ΚΝΣ 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Μεταστατικό σάρκωμα </a:t>
            </a:r>
            <a:r>
              <a:rPr lang="en-US" dirty="0" smtClean="0"/>
              <a:t>Kaposi</a:t>
            </a:r>
          </a:p>
          <a:p>
            <a:pPr>
              <a:buFont typeface="+mj-lt"/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0206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71477" y="973669"/>
            <a:ext cx="8825659" cy="706964"/>
          </a:xfrm>
        </p:spPr>
        <p:txBody>
          <a:bodyPr/>
          <a:lstStyle/>
          <a:p>
            <a:pPr algn="ctr"/>
            <a:r>
              <a:rPr lang="el-GR" dirty="0" smtClean="0"/>
              <a:t>ΕΓΚΕΦΑΛΙΤΙΔΑ ΑΠΟ </a:t>
            </a:r>
            <a:r>
              <a:rPr lang="el-GR" smtClean="0"/>
              <a:t>ΕΥΚΑΙΡΙΑΚΕΣ ΛΟΙΜΩΞΕΙΣ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83325" y="2459421"/>
            <a:ext cx="11272343" cy="4635062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Toxoplasma</a:t>
            </a:r>
            <a:r>
              <a:rPr lang="el-GR" b="1" u="sng" dirty="0" smtClean="0"/>
              <a:t> ή βακτηριακό απόστημα</a:t>
            </a:r>
            <a:r>
              <a:rPr lang="el-GR" dirty="0" smtClean="0"/>
              <a:t>: συνήθως εμφανίζονται με εστιακά νευρολογικά ελλείμματα, </a:t>
            </a:r>
            <a:r>
              <a:rPr lang="en-US" dirty="0" smtClean="0"/>
              <a:t> </a:t>
            </a:r>
            <a:r>
              <a:rPr lang="el-GR" dirty="0" smtClean="0"/>
              <a:t>επιληπτικές κρίσεις αλλά δεν περιορίζονται στους πρόσθιους λοβούς.</a:t>
            </a:r>
          </a:p>
          <a:p>
            <a:endParaRPr lang="en-US" dirty="0" smtClean="0"/>
          </a:p>
          <a:p>
            <a:r>
              <a:rPr lang="en-US" b="1" u="sng" dirty="0" smtClean="0"/>
              <a:t>HSV</a:t>
            </a:r>
            <a:r>
              <a:rPr lang="el-GR" b="1" u="sng" dirty="0" smtClean="0"/>
              <a:t>: </a:t>
            </a:r>
            <a:r>
              <a:rPr lang="el-GR" dirty="0" smtClean="0"/>
              <a:t>σχετίζεται με αλλαγές στη συμπεριφορά και κρίσεις, υψηλού σήματος αλλοιώσεις στους κροταφικούς λοβούς σε Τ2 ακολουθία (Μ</a:t>
            </a:r>
            <a:r>
              <a:rPr lang="en-US" dirty="0" smtClean="0"/>
              <a:t>R</a:t>
            </a:r>
            <a:r>
              <a:rPr lang="el-GR" dirty="0" smtClean="0"/>
              <a:t>Ι).</a:t>
            </a:r>
          </a:p>
          <a:p>
            <a:endParaRPr lang="en-US" dirty="0" smtClean="0"/>
          </a:p>
          <a:p>
            <a:r>
              <a:rPr lang="en-US" b="1" u="sng" dirty="0" smtClean="0"/>
              <a:t>VZV</a:t>
            </a:r>
            <a:r>
              <a:rPr lang="el-GR" b="1" u="sng" dirty="0" smtClean="0"/>
              <a:t>:</a:t>
            </a:r>
            <a:r>
              <a:rPr lang="el-GR" dirty="0" smtClean="0"/>
              <a:t> σχετίζεται με σύγχυση, αταξία, οπτικές διαταραχές, ημιπάρεση, κινητικές διαταραχές και πολυεστιακές νεκρωτικές αλλοιώσεις της λευκής ουσίας σε </a:t>
            </a:r>
            <a:r>
              <a:rPr lang="el-GR" dirty="0"/>
              <a:t>Μ</a:t>
            </a:r>
            <a:r>
              <a:rPr lang="en-US" dirty="0"/>
              <a:t>R</a:t>
            </a:r>
            <a:r>
              <a:rPr lang="el-GR" dirty="0" smtClean="0"/>
              <a:t>Ι.</a:t>
            </a:r>
          </a:p>
          <a:p>
            <a:endParaRPr lang="en-US" dirty="0" smtClean="0"/>
          </a:p>
          <a:p>
            <a:r>
              <a:rPr lang="en-US" b="1" u="sng" dirty="0" smtClean="0"/>
              <a:t>CMV</a:t>
            </a:r>
            <a:r>
              <a:rPr lang="el-GR" b="1" u="sng" dirty="0" smtClean="0"/>
              <a:t>: </a:t>
            </a:r>
            <a:r>
              <a:rPr lang="el-GR" dirty="0" smtClean="0"/>
              <a:t>συχνά σε ασθενής με </a:t>
            </a:r>
            <a:r>
              <a:rPr lang="en-US" dirty="0" smtClean="0"/>
              <a:t>HIV</a:t>
            </a:r>
            <a:r>
              <a:rPr lang="el-GR" dirty="0" smtClean="0"/>
              <a:t> κυρίως όταν τα</a:t>
            </a:r>
            <a:r>
              <a:rPr lang="en-US" dirty="0" smtClean="0"/>
              <a:t> CD4 </a:t>
            </a:r>
            <a:r>
              <a:rPr lang="el-GR" dirty="0" smtClean="0"/>
              <a:t>είναι &lt;40 </a:t>
            </a:r>
            <a:r>
              <a:rPr lang="en-US" dirty="0" smtClean="0"/>
              <a:t>cml</a:t>
            </a:r>
            <a:r>
              <a:rPr lang="el-GR" dirty="0" smtClean="0"/>
              <a:t>, εξελίσσεται σταδιακά</a:t>
            </a:r>
            <a:r>
              <a:rPr lang="en-US" dirty="0" smtClean="0"/>
              <a:t>, </a:t>
            </a:r>
            <a:r>
              <a:rPr lang="el-GR" dirty="0" smtClean="0"/>
              <a:t>μοιάζει με την λευκοεγκεφαλοπάθεια από ΗΙ</a:t>
            </a:r>
            <a:r>
              <a:rPr lang="en-US" dirty="0" smtClean="0"/>
              <a:t>V</a:t>
            </a:r>
            <a:r>
              <a:rPr lang="el-GR" dirty="0" smtClean="0"/>
              <a:t>, μικρός αριθμός ασθενών εμφανίζει ελλείμματα από προσβολή των κρανιακών νεύρων</a:t>
            </a:r>
            <a:endParaRPr lang="el-GR" b="1" u="sng" dirty="0"/>
          </a:p>
        </p:txBody>
      </p:sp>
    </p:spTree>
    <p:extLst>
      <p:ext uri="{BB962C8B-B14F-4D97-AF65-F5344CB8AC3E}">
        <p14:creationId xmlns="" xmlns:p14="http://schemas.microsoft.com/office/powerpoint/2010/main" val="11083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90981" y="1036731"/>
            <a:ext cx="8761413" cy="706964"/>
          </a:xfrm>
        </p:spPr>
        <p:txBody>
          <a:bodyPr/>
          <a:lstStyle/>
          <a:p>
            <a:pPr algn="ctr"/>
            <a:r>
              <a:rPr lang="el-GR" sz="3200" dirty="0" smtClean="0"/>
              <a:t>ΠΟΛΥΕΣΤΙΑΚΗ ΛΕΥΚΟΕΓΚΕΦΑΛΟΠΑΘΕΙΑ </a:t>
            </a:r>
            <a:br>
              <a:rPr lang="el-GR" sz="3200" dirty="0" smtClean="0"/>
            </a:br>
            <a:r>
              <a:rPr lang="el-GR" sz="3200" dirty="0" smtClean="0"/>
              <a:t>(</a:t>
            </a:r>
            <a:r>
              <a:rPr lang="en-US" sz="3200" dirty="0" smtClean="0"/>
              <a:t>progressive multifocal leukoencephalopathy-PML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346842" y="2603499"/>
            <a:ext cx="11351172" cy="4018017"/>
          </a:xfrm>
        </p:spPr>
        <p:txBody>
          <a:bodyPr/>
          <a:lstStyle/>
          <a:p>
            <a:r>
              <a:rPr lang="el-GR" dirty="0" smtClean="0"/>
              <a:t>Απομυελινωτική νόσος του ΚΝΣ που σχετίζεται με τον ιό </a:t>
            </a:r>
            <a:r>
              <a:rPr lang="en-US" dirty="0" smtClean="0"/>
              <a:t>JC</a:t>
            </a:r>
            <a:r>
              <a:rPr lang="el-GR" dirty="0" smtClean="0"/>
              <a:t> </a:t>
            </a:r>
            <a:r>
              <a:rPr lang="en-US" dirty="0" smtClean="0"/>
              <a:t>(human polyomavirus JC)</a:t>
            </a:r>
            <a:r>
              <a:rPr lang="el-GR" dirty="0" smtClean="0"/>
              <a:t> σε ανοσοανεπαρκείς.</a:t>
            </a:r>
          </a:p>
          <a:p>
            <a:endParaRPr lang="el-GR" dirty="0" smtClean="0"/>
          </a:p>
          <a:p>
            <a:r>
              <a:rPr lang="el-GR" dirty="0" smtClean="0"/>
              <a:t>Σταδιακή έναρξη και εξέλιξη συμπτωμάτων που οδηγεί σε ημιπάρεση, κινητικά ελλείμματα, αφασία και επιληπτικές κρίσεις(18%).</a:t>
            </a:r>
          </a:p>
          <a:p>
            <a:endParaRPr lang="el-GR" dirty="0" smtClean="0"/>
          </a:p>
          <a:p>
            <a:r>
              <a:rPr lang="el-GR" dirty="0" smtClean="0"/>
              <a:t>Οι αλλοιώσεις τυπικά ανευρίσκονται διάχυτα στη λευκή ουσία (υποφλοιιδικά) είναι σαφώς περιγεγραμμένες και μπορεί να επεκτείνονται στο μεσολόβιο, δεν προκαλούν πιεστικά φαινόμενα ούτε παρεκτοπίζουν τις υποκείμενες δομές(</a:t>
            </a:r>
            <a:r>
              <a:rPr lang="en-US" dirty="0" smtClean="0"/>
              <a:t>mass effect)</a:t>
            </a:r>
            <a:r>
              <a:rPr lang="el-GR" dirty="0" smtClean="0"/>
              <a:t>.</a:t>
            </a:r>
          </a:p>
          <a:p>
            <a:endParaRPr lang="el-GR" dirty="0" smtClean="0"/>
          </a:p>
          <a:p>
            <a:r>
              <a:rPr lang="el-GR" dirty="0" smtClean="0"/>
              <a:t>Η διάγνωση απαιτεί συμβατά απεικονιστικά ευρήματα και ανεύρεση του ιού με</a:t>
            </a:r>
            <a:r>
              <a:rPr lang="en-US" dirty="0" smtClean="0"/>
              <a:t> PCR</a:t>
            </a:r>
            <a:r>
              <a:rPr lang="el-GR" dirty="0" smtClean="0"/>
              <a:t>  στο ΕΝΥ.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0567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49091" y="882869"/>
            <a:ext cx="8761413" cy="703170"/>
          </a:xfrm>
        </p:spPr>
        <p:txBody>
          <a:bodyPr/>
          <a:lstStyle/>
          <a:p>
            <a:pPr algn="ctr"/>
            <a:r>
              <a:rPr lang="el-GR" dirty="0" smtClean="0"/>
              <a:t>ΕΓΚΕΦΑΛΟΠΑΘΕΙΑ ΚΑΙ ΕΓΚΕΦΑΛΙΤΙΔΑ ΑΠΟ </a:t>
            </a:r>
            <a:r>
              <a:rPr lang="en-US" dirty="0" smtClean="0"/>
              <a:t>HIV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99090" y="2477376"/>
            <a:ext cx="11083158" cy="4096845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Προκαλείται από είσοδο του ιού στο ΕΝΥ και σε ασθενείς που δεν έχουν λάβει αντι-ιική θεραπεία εμφανίζεται κεραυνοβόλα και προκαλεί ανοϊκές διαταραχές, ψυχοκινητική υστέρηση και επιληπτικές κρίσεις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Η εγκεφαλίτιδα από </a:t>
            </a:r>
            <a:r>
              <a:rPr lang="en-US" dirty="0" smtClean="0"/>
              <a:t>HIV</a:t>
            </a:r>
            <a:r>
              <a:rPr lang="el-GR" dirty="0" smtClean="0"/>
              <a:t> χαρακτηρίζεται από πολυμορφοπύρηνα γιγαντοκύτταρα, διάχυτη μικρογλοίωση και νευρογλοιακή ουλοποίηση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Και στις δύο παθήσεις στην Τ2 ακολουθία παρατηρούνται υψηλού σήματος αλλοιώσεις στη λευκή και ορισμένες φορές και στην φαιά ουσία με προσβολή των βασικών γαγγλίων.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Στην ΟΝΠ παρατηρείται μικρή αύξηση των λευκών αιμοσφαιρίων με υπεροχή των λεμφοκυττάρων καθώς και αύξηση της πρωτεΐνης</a:t>
            </a:r>
          </a:p>
          <a:p>
            <a:r>
              <a:rPr lang="el-GR" dirty="0" smtClean="0"/>
              <a:t>Σε προχωρημένα στάδια παρατηρείται φλοιϊκή ατροφία</a:t>
            </a:r>
            <a:endParaRPr lang="en-US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82708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charset="0"/>
                <a:ea typeface="Arial" charset="0"/>
                <a:cs typeface="Arial" charset="0"/>
              </a:rPr>
              <a:t>ΑΙΤΙΑ ΕΙΣΟΔΟΥ-ΠΑΡΟΥΣΑ ΝΟΣΟΣ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336" y="2480153"/>
            <a:ext cx="11618976" cy="4140103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+mj-lt"/>
                <a:ea typeface="Arial" charset="0"/>
                <a:cs typeface="Arial" charset="0"/>
              </a:rPr>
              <a:t>Άνδρας 48 ετών προσκομίζεται από τους οικείους λόγω αναφερόμενης σύγχυσης.</a:t>
            </a:r>
            <a:endParaRPr lang="en-US" dirty="0" smtClean="0">
              <a:latin typeface="+mj-lt"/>
              <a:ea typeface="Arial" charset="0"/>
              <a:cs typeface="Arial" charset="0"/>
            </a:endParaRPr>
          </a:p>
          <a:p>
            <a:endParaRPr lang="el-GR" dirty="0" smtClean="0">
              <a:latin typeface="+mj-lt"/>
              <a:ea typeface="Arial" charset="0"/>
              <a:cs typeface="Arial" charset="0"/>
            </a:endParaRPr>
          </a:p>
          <a:p>
            <a:r>
              <a:rPr lang="el-GR" dirty="0" smtClean="0">
                <a:latin typeface="+mj-lt"/>
                <a:ea typeface="Arial" charset="0"/>
                <a:cs typeface="Arial" charset="0"/>
              </a:rPr>
              <a:t>Την εβδομάδα πριν την εμφάνιση στα ΤΕΠ ο ασθενής ταξίδεψε στο Μεξικό. Αρχικά δεν παρουσίασε κάποια αλλαγή στη συμπεριφορά του, όμως 4 μέρες μετά σε τηλεφωνική επικοινωνία διαπιστώθηκε εύκολη διάσπαση προσοχής και ιδιαίτερα εφορική διάθεση</a:t>
            </a:r>
            <a:r>
              <a:rPr lang="el-GR" dirty="0">
                <a:latin typeface="+mj-lt"/>
                <a:ea typeface="Arial" charset="0"/>
                <a:cs typeface="Arial" charset="0"/>
              </a:rPr>
              <a:t>.</a:t>
            </a:r>
            <a:endParaRPr lang="en-US" dirty="0" smtClean="0">
              <a:latin typeface="+mj-lt"/>
              <a:ea typeface="Arial" charset="0"/>
              <a:cs typeface="Arial" charset="0"/>
            </a:endParaRPr>
          </a:p>
          <a:p>
            <a:endParaRPr lang="el-GR" dirty="0" smtClean="0">
              <a:latin typeface="+mj-lt"/>
              <a:ea typeface="Arial" charset="0"/>
              <a:cs typeface="Arial" charset="0"/>
            </a:endParaRPr>
          </a:p>
          <a:p>
            <a:r>
              <a:rPr lang="el-GR" dirty="0" smtClean="0">
                <a:latin typeface="+mj-lt"/>
                <a:ea typeface="Arial" charset="0"/>
                <a:cs typeface="Arial" charset="0"/>
              </a:rPr>
              <a:t>Για τις επόμενες 72 ώρες δεν μπορούσαν να επικοινωνήσουν μαζί του και όταν τελικά επικοινώνησαν ακουγόταν ιδιαίτερα αναστατωμένος και αρνούνταν να επιστρέψει πίσω.</a:t>
            </a:r>
            <a:endParaRPr lang="en-US" dirty="0" smtClean="0">
              <a:latin typeface="+mj-lt"/>
              <a:ea typeface="Arial" charset="0"/>
              <a:cs typeface="Arial" charset="0"/>
            </a:endParaRPr>
          </a:p>
          <a:p>
            <a:endParaRPr lang="el-GR" dirty="0" smtClean="0">
              <a:latin typeface="+mj-lt"/>
              <a:ea typeface="Arial" charset="0"/>
              <a:cs typeface="Arial" charset="0"/>
            </a:endParaRPr>
          </a:p>
          <a:p>
            <a:r>
              <a:rPr lang="el-GR" dirty="0" smtClean="0">
                <a:latin typeface="+mj-lt"/>
                <a:ea typeface="Arial" charset="0"/>
                <a:cs typeface="Arial" charset="0"/>
              </a:rPr>
              <a:t>Όταν τον βρήκε η μητέρα του ήταν ανήσυχος, αποπροσανατολισμένος, ατημέλητος με παραληρητικές ιδέες, είχε χάσει τα προσωπικά του αντικείμενα και είχε καταναλώσει αλκοόλ. </a:t>
            </a:r>
            <a:endParaRPr lang="en-US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77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0754" y="956085"/>
            <a:ext cx="8825659" cy="706964"/>
          </a:xfrm>
        </p:spPr>
        <p:txBody>
          <a:bodyPr/>
          <a:lstStyle/>
          <a:p>
            <a:pPr algn="ctr"/>
            <a:r>
              <a:rPr lang="el-GR" dirty="0" smtClean="0"/>
              <a:t>ΚΑΚΟΗΘΕΙΕΣ ΤΟΥ ΚΝΣ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725214" y="2603499"/>
            <a:ext cx="10783614" cy="3954955"/>
          </a:xfrm>
        </p:spPr>
        <p:txBody>
          <a:bodyPr/>
          <a:lstStyle/>
          <a:p>
            <a:r>
              <a:rPr lang="el-GR" b="1" dirty="0" smtClean="0"/>
              <a:t>Λέμφωμα ΚΝΣ</a:t>
            </a:r>
            <a:r>
              <a:rPr lang="el-GR" dirty="0" smtClean="0"/>
              <a:t>: αυξημένη επίπτωση την 4</a:t>
            </a:r>
            <a:r>
              <a:rPr lang="el-GR" baseline="30000" dirty="0" smtClean="0"/>
              <a:t>η</a:t>
            </a:r>
            <a:r>
              <a:rPr lang="el-GR" dirty="0" smtClean="0"/>
              <a:t> δεκαετία ζωής, σχετίζεται με </a:t>
            </a:r>
            <a:r>
              <a:rPr lang="en-US" dirty="0" smtClean="0"/>
              <a:t> EBV</a:t>
            </a:r>
            <a:r>
              <a:rPr lang="el-GR" dirty="0" smtClean="0"/>
              <a:t> λοίμωξη σε ανοσοανεπαρκείς, συχνή εντόπιση στους μετωπιαίους λοβούς</a:t>
            </a:r>
          </a:p>
          <a:p>
            <a:endParaRPr lang="el-GR" dirty="0" smtClean="0"/>
          </a:p>
          <a:p>
            <a:r>
              <a:rPr lang="el-GR" b="1" dirty="0" smtClean="0"/>
              <a:t>Σάρκωμα </a:t>
            </a:r>
            <a:r>
              <a:rPr lang="en-US" b="1" dirty="0" smtClean="0"/>
              <a:t>Kaposi </a:t>
            </a:r>
            <a:r>
              <a:rPr lang="el-GR" b="1" dirty="0" smtClean="0"/>
              <a:t>με δευτεροπαθείς εντοπίσεις</a:t>
            </a:r>
            <a:r>
              <a:rPr lang="el-GR" dirty="0" smtClean="0"/>
              <a:t>: κυρίως σε ασθενείς με </a:t>
            </a:r>
            <a:r>
              <a:rPr lang="en-US" dirty="0" smtClean="0"/>
              <a:t>CD4 &lt; 200 cml</a:t>
            </a:r>
            <a:endParaRPr lang="el-GR" dirty="0" smtClean="0"/>
          </a:p>
          <a:p>
            <a:endParaRPr lang="en-US" dirty="0" smtClean="0"/>
          </a:p>
          <a:p>
            <a:r>
              <a:rPr lang="el-GR" dirty="0" smtClean="0"/>
              <a:t>Παρουσιάζουν νευρολογικά ελλείμματα όπως διαταραχές αισθητικότητας, κινητικότητας, οπτικές</a:t>
            </a:r>
          </a:p>
          <a:p>
            <a:endParaRPr lang="el-GR" dirty="0" smtClean="0"/>
          </a:p>
          <a:p>
            <a:r>
              <a:rPr lang="el-GR" dirty="0" smtClean="0"/>
              <a:t>Σε Τ2 ακολουθία τυπικά εμφανίζονται υψηλού σήματος αλλοιώσεις με ενίσχυση της επίτασης του σήματος, περιορισμό της διάχυσης και </a:t>
            </a:r>
            <a:r>
              <a:rPr lang="en-US" dirty="0" smtClean="0"/>
              <a:t>mass effect.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5746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23080" y="1174083"/>
            <a:ext cx="8761413" cy="905237"/>
          </a:xfrm>
        </p:spPr>
        <p:txBody>
          <a:bodyPr/>
          <a:lstStyle/>
          <a:p>
            <a:pPr algn="ctr"/>
            <a:r>
              <a:rPr lang="el-GR" sz="2800" dirty="0" smtClean="0"/>
              <a:t>Κατά την παραμονή </a:t>
            </a:r>
            <a:r>
              <a:rPr lang="el-GR" sz="2800" dirty="0"/>
              <a:t>του στα ΤΕΠ ο ασθενής παρουσίασε επεισόδιο αφασίας το οποίο διήρκησε 2 λεπτά.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823080" y="2404997"/>
            <a:ext cx="9429538" cy="4453003"/>
          </a:xfrm>
        </p:spPr>
        <p:txBody>
          <a:bodyPr anchor="ctr"/>
          <a:lstStyle/>
          <a:p>
            <a:r>
              <a:rPr lang="el-GR" dirty="0" smtClean="0"/>
              <a:t>Θερμομετρήθηκε εκ νέου και βρέθηκε εμπύρετος με θ: 38.2</a:t>
            </a:r>
            <a:r>
              <a:rPr lang="en-US" dirty="0" smtClean="0"/>
              <a:t> C</a:t>
            </a:r>
          </a:p>
          <a:p>
            <a:r>
              <a:rPr lang="el-GR" dirty="0" smtClean="0"/>
              <a:t>Έναρξη αντιβιοτικής αγωγής με ενδοφλέβια Κεφτριαξόνη, Βανκομυκίνη και Ακυκλοβίρη</a:t>
            </a:r>
          </a:p>
          <a:p>
            <a:r>
              <a:rPr lang="el-GR" dirty="0" smtClean="0"/>
              <a:t>Χορηγήθηκε Λεβετιρακετάμη </a:t>
            </a:r>
            <a:endParaRPr lang="en-US" dirty="0" smtClean="0"/>
          </a:p>
          <a:p>
            <a:r>
              <a:rPr lang="el-GR" dirty="0" smtClean="0"/>
              <a:t>Λήψη βιοψιών από δερματικές βλάβες</a:t>
            </a:r>
          </a:p>
          <a:p>
            <a:r>
              <a:rPr lang="el-GR" dirty="0" smtClean="0"/>
              <a:t>Περαιτέρω απεικονιστικός έλεγχος με μαγνητική τομογραφία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3205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ΜΑΓΝΗΤΙΚΗ ΤΟΜΟΓΡΑΦΙΑ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l-GR" dirty="0" smtClean="0"/>
              <a:t>Η μαγνητική τομογραφία ανέδειξε</a:t>
            </a:r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08712" y="2427890"/>
            <a:ext cx="5315881" cy="4288220"/>
          </a:xfrm>
        </p:spPr>
        <p:txBody>
          <a:bodyPr anchor="ctr">
            <a:normAutofit/>
          </a:bodyPr>
          <a:lstStyle/>
          <a:p>
            <a:pPr>
              <a:buFont typeface="+mj-lt"/>
              <a:buAutoNum type="arabicPeriod"/>
            </a:pPr>
            <a:r>
              <a:rPr lang="el-GR" dirty="0" smtClean="0"/>
              <a:t>Στην Τ2 ακολουθία παθολογική αλλοίωση υψηλού σήματος μετωποβρεγματικά άμφω (ελαφρώς πιο εμφανής ΔΕ) με επέκταση στο μεσολόβιο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Δεν παρουσιάστηκαν πιεστικά φαινόμενα ή παρεκτόπιση </a:t>
            </a:r>
            <a:r>
              <a:rPr lang="el-GR" dirty="0"/>
              <a:t>τ</a:t>
            </a:r>
            <a:r>
              <a:rPr lang="el-GR" dirty="0" smtClean="0"/>
              <a:t>ων δομών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Εξωφυτική αλλοίωση με αποτιτάνωση χαμηλού σήματος (όπως στη </a:t>
            </a:r>
            <a:r>
              <a:rPr lang="en-US" dirty="0" smtClean="0"/>
              <a:t>CT)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Η Τ1 ακολουθία δεν ανέδειξε αλλοιώσεις με παθολογική ενίσχυση σήματος  στις οπίσθιες κοιλίες</a:t>
            </a:r>
          </a:p>
          <a:p>
            <a:pPr>
              <a:buFont typeface="+mj-lt"/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9620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43051" y="651354"/>
            <a:ext cx="8761413" cy="1240076"/>
          </a:xfrm>
        </p:spPr>
        <p:txBody>
          <a:bodyPr/>
          <a:lstStyle/>
          <a:p>
            <a:pPr algn="ctr"/>
            <a:r>
              <a:rPr lang="el-GR" smtClean="0"/>
              <a:t>ΜΑΓΝΗΤΙΚΗ ΤΟΜΟΓΡΑΦΙΑ Τ1 &amp; Τ2 ΑΚΟΛΟΥΘΙΑ</a:t>
            </a:r>
            <a:endParaRPr lang="el-GR"/>
          </a:p>
        </p:txBody>
      </p:sp>
      <p:pic>
        <p:nvPicPr>
          <p:cNvPr id="6" name="Σύμβολο κράτησης θέσης περιεχομένου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1141" r="495" b="6302"/>
          <a:stretch/>
        </p:blipFill>
        <p:spPr>
          <a:xfrm>
            <a:off x="7156938" y="2267102"/>
            <a:ext cx="4519245" cy="4344713"/>
          </a:xfrm>
          <a:prstGeom prst="rect">
            <a:avLst/>
          </a:prstGeom>
        </p:spPr>
      </p:pic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1" t="15665" r="958" b="4102"/>
          <a:stretch/>
        </p:blipFill>
        <p:spPr>
          <a:xfrm>
            <a:off x="668215" y="2267102"/>
            <a:ext cx="4360985" cy="4472502"/>
          </a:xfrm>
        </p:spPr>
      </p:pic>
    </p:spTree>
    <p:extLst>
      <p:ext uri="{BB962C8B-B14F-4D97-AF65-F5344CB8AC3E}">
        <p14:creationId xmlns="" xmlns:p14="http://schemas.microsoft.com/office/powerpoint/2010/main" val="2146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12154" y="991253"/>
            <a:ext cx="8825659" cy="706964"/>
          </a:xfrm>
        </p:spPr>
        <p:txBody>
          <a:bodyPr/>
          <a:lstStyle/>
          <a:p>
            <a:pPr algn="ctr"/>
            <a:r>
              <a:rPr lang="el-GR" dirty="0" smtClean="0"/>
              <a:t>Νέο επεισόδιο αφασίας 2 λεπτών με καθήλωση βλέμματος, σπασμούς και μετεκριτική σύγχυση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03825" y="2291398"/>
            <a:ext cx="10759858" cy="4233797"/>
          </a:xfrm>
        </p:spPr>
        <p:txBody>
          <a:bodyPr anchor="t">
            <a:normAutofit/>
          </a:bodyPr>
          <a:lstStyle/>
          <a:p>
            <a:pPr algn="just"/>
            <a:endParaRPr lang="en-US" dirty="0" smtClean="0"/>
          </a:p>
          <a:p>
            <a:pPr algn="just"/>
            <a:r>
              <a:rPr lang="el-GR" dirty="0" smtClean="0"/>
              <a:t>Πραγματοποιήθηκε ΟΝΠ με τα εξής ευρήματα από το ΕΝΥ:</a:t>
            </a:r>
          </a:p>
          <a:p>
            <a:pPr algn="just">
              <a:buFont typeface="+mj-lt"/>
              <a:buAutoNum type="arabicPeriod"/>
            </a:pPr>
            <a:r>
              <a:rPr lang="el-GR" dirty="0" smtClean="0"/>
              <a:t>Όψη ΕΝΥ: Διαυγής </a:t>
            </a:r>
          </a:p>
          <a:p>
            <a:pPr algn="just">
              <a:buFont typeface="+mj-lt"/>
              <a:buAutoNum type="arabicPeriod"/>
            </a:pPr>
            <a:r>
              <a:rPr lang="el-GR" dirty="0" smtClean="0"/>
              <a:t>Ρ διάνοιξης: </a:t>
            </a:r>
            <a:r>
              <a:rPr lang="en-US" dirty="0" smtClean="0"/>
              <a:t>90 mm H2O</a:t>
            </a:r>
            <a:r>
              <a:rPr lang="el-GR" dirty="0" smtClean="0"/>
              <a:t> ,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Γλυκόζη: 53</a:t>
            </a:r>
            <a:r>
              <a:rPr lang="en-US" dirty="0" smtClean="0"/>
              <a:t>mg/dl (</a:t>
            </a:r>
            <a:r>
              <a:rPr lang="el-GR" dirty="0" smtClean="0"/>
              <a:t>φ.τ: </a:t>
            </a:r>
            <a:r>
              <a:rPr lang="en-US" dirty="0" smtClean="0"/>
              <a:t>50-75mg/dl)</a:t>
            </a:r>
          </a:p>
          <a:p>
            <a:pPr algn="just">
              <a:buFont typeface="+mj-lt"/>
              <a:buAutoNum type="arabicPeriod"/>
            </a:pPr>
            <a:r>
              <a:rPr lang="el-GR" dirty="0" smtClean="0"/>
              <a:t>Πρωτεΐνη: </a:t>
            </a:r>
            <a:r>
              <a:rPr lang="en-US" dirty="0" smtClean="0"/>
              <a:t>97mg/dl</a:t>
            </a:r>
            <a:r>
              <a:rPr lang="el-GR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φ.τ:</a:t>
            </a:r>
            <a:r>
              <a:rPr lang="en-US" dirty="0" smtClean="0"/>
              <a:t>5-55mg/dl)</a:t>
            </a:r>
          </a:p>
          <a:p>
            <a:pPr algn="just">
              <a:buFont typeface="+mj-lt"/>
              <a:buAutoNum type="arabicPeriod"/>
            </a:pPr>
            <a:r>
              <a:rPr lang="en-US" dirty="0" smtClean="0"/>
              <a:t>WBC</a:t>
            </a:r>
            <a:r>
              <a:rPr lang="el-GR" dirty="0" smtClean="0"/>
              <a:t>:</a:t>
            </a:r>
            <a:r>
              <a:rPr lang="en-US" dirty="0" smtClean="0"/>
              <a:t> 7</a:t>
            </a:r>
            <a:r>
              <a:rPr lang="el-GR" dirty="0" smtClean="0"/>
              <a:t>/μ</a:t>
            </a:r>
            <a:r>
              <a:rPr lang="en-US" dirty="0" smtClean="0"/>
              <a:t>L (</a:t>
            </a:r>
            <a:r>
              <a:rPr lang="el-GR" dirty="0" smtClean="0"/>
              <a:t>Λ:</a:t>
            </a:r>
            <a:r>
              <a:rPr lang="en-US" dirty="0" smtClean="0"/>
              <a:t>80%</a:t>
            </a:r>
            <a:r>
              <a:rPr lang="el-GR" dirty="0" smtClean="0"/>
              <a:t>, Μ:</a:t>
            </a:r>
            <a:r>
              <a:rPr lang="en-US" dirty="0" smtClean="0"/>
              <a:t>20%</a:t>
            </a:r>
            <a:r>
              <a:rPr lang="el-GR" dirty="0" smtClean="0"/>
              <a:t>)</a:t>
            </a:r>
            <a:endParaRPr lang="en-US" dirty="0" smtClean="0"/>
          </a:p>
          <a:p>
            <a:pPr algn="just">
              <a:buFont typeface="+mj-lt"/>
              <a:buAutoNum type="arabicPeriod"/>
            </a:pPr>
            <a:r>
              <a:rPr lang="en-US" dirty="0" smtClean="0"/>
              <a:t>RBC</a:t>
            </a:r>
            <a:r>
              <a:rPr lang="el-GR" dirty="0" smtClean="0"/>
              <a:t>: 4</a:t>
            </a:r>
            <a:r>
              <a:rPr lang="en-US" dirty="0" smtClean="0"/>
              <a:t>/</a:t>
            </a:r>
            <a:r>
              <a:rPr lang="el-GR" dirty="0" smtClean="0"/>
              <a:t>μ</a:t>
            </a:r>
            <a:r>
              <a:rPr lang="en-US" dirty="0" smtClean="0"/>
              <a:t>L</a:t>
            </a:r>
          </a:p>
          <a:p>
            <a:pPr algn="just">
              <a:buFont typeface="+mj-lt"/>
              <a:buAutoNum type="arabicPeriod"/>
            </a:pPr>
            <a:r>
              <a:rPr lang="el-GR" dirty="0" smtClean="0"/>
              <a:t>Χρώση κατά </a:t>
            </a:r>
            <a:r>
              <a:rPr lang="en-US" dirty="0" smtClean="0"/>
              <a:t>Gram</a:t>
            </a:r>
            <a:r>
              <a:rPr lang="el-GR" dirty="0" smtClean="0"/>
              <a:t>: μικροοργανισμοί (-) αρκετά μονοπύρηνα, σπάνια πολυμορφοπύρηνα</a:t>
            </a:r>
            <a:r>
              <a:rPr lang="en-US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817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8636" y="957902"/>
            <a:ext cx="8761413" cy="706964"/>
          </a:xfrm>
        </p:spPr>
        <p:txBody>
          <a:bodyPr/>
          <a:lstStyle/>
          <a:p>
            <a:pPr algn="ctr"/>
            <a:r>
              <a:rPr lang="el-GR" dirty="0" smtClean="0"/>
              <a:t>ΣΥΓΚΕΝΤΡΩΣΗ ΑΠΟΤΕΛΕΣΜΑΤΩΝ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213946" y="2445845"/>
            <a:ext cx="10673254" cy="3781534"/>
          </a:xfrm>
        </p:spPr>
        <p:txBody>
          <a:bodyPr anchor="ctr"/>
          <a:lstStyle/>
          <a:p>
            <a:r>
              <a:rPr lang="el-GR" dirty="0" smtClean="0"/>
              <a:t>Αρνητικά</a:t>
            </a:r>
            <a:r>
              <a:rPr lang="en-US" dirty="0" smtClean="0"/>
              <a:t> test</a:t>
            </a:r>
            <a:r>
              <a:rPr lang="el-GR" dirty="0" smtClean="0"/>
              <a:t> για: </a:t>
            </a:r>
            <a:r>
              <a:rPr lang="en-US" dirty="0" smtClean="0"/>
              <a:t>CMV, EBV, HSV, VZV, TOXOPLASMA, TB, Cryptococcus, syphilis, JCV</a:t>
            </a:r>
          </a:p>
          <a:p>
            <a:r>
              <a:rPr lang="en-US" dirty="0" smtClean="0"/>
              <a:t>Western blot (+) HIV</a:t>
            </a:r>
          </a:p>
          <a:p>
            <a:r>
              <a:rPr lang="en-US" dirty="0" smtClean="0"/>
              <a:t>HIV-RNA</a:t>
            </a:r>
            <a:r>
              <a:rPr lang="el-GR" dirty="0" smtClean="0"/>
              <a:t> 426.000</a:t>
            </a:r>
            <a:r>
              <a:rPr lang="en-US" dirty="0" smtClean="0"/>
              <a:t> copies/ml </a:t>
            </a:r>
            <a:r>
              <a:rPr lang="el-GR" dirty="0" smtClean="0"/>
              <a:t>στο πλάσμα και 238.000</a:t>
            </a:r>
            <a:r>
              <a:rPr lang="en-US" dirty="0" smtClean="0"/>
              <a:t> copies/ml</a:t>
            </a:r>
            <a:r>
              <a:rPr lang="el-GR" dirty="0" smtClean="0"/>
              <a:t> στο ΕΝΥ</a:t>
            </a:r>
            <a:endParaRPr lang="en-US" dirty="0" smtClean="0"/>
          </a:p>
          <a:p>
            <a:r>
              <a:rPr lang="en-US" dirty="0" smtClean="0"/>
              <a:t>CD4</a:t>
            </a:r>
            <a:r>
              <a:rPr lang="el-GR" dirty="0" smtClean="0"/>
              <a:t>: 64 κύτταρα/</a:t>
            </a:r>
            <a:r>
              <a:rPr lang="en-US" dirty="0" smtClean="0"/>
              <a:t>mm</a:t>
            </a:r>
            <a:r>
              <a:rPr lang="el-GR" dirty="0" smtClean="0"/>
              <a:t>3</a:t>
            </a:r>
          </a:p>
          <a:p>
            <a:endParaRPr lang="en-US" dirty="0" smtClean="0"/>
          </a:p>
          <a:p>
            <a:r>
              <a:rPr lang="el-GR" dirty="0" smtClean="0"/>
              <a:t>Οι βιοψίες από τις δερματικές αλλοιώσεις ανέδειξαν: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Οζώδες βασικοκυτταρικό καρκίνωμα (βλάβη απ΄το στέρνο)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Σάρκωμα </a:t>
            </a:r>
            <a:r>
              <a:rPr lang="en-US" dirty="0" smtClean="0"/>
              <a:t>Kaposi </a:t>
            </a:r>
            <a:r>
              <a:rPr lang="el-GR" dirty="0" smtClean="0"/>
              <a:t>(βλάβες απ΄το πόδι)</a:t>
            </a:r>
            <a:r>
              <a:rPr lang="en-US" dirty="0" smtClean="0"/>
              <a:t> (+) herpes virus 8</a:t>
            </a:r>
          </a:p>
        </p:txBody>
      </p:sp>
    </p:spTree>
    <p:extLst>
      <p:ext uri="{BB962C8B-B14F-4D97-AF65-F5344CB8AC3E}">
        <p14:creationId xmlns="" xmlns:p14="http://schemas.microsoft.com/office/powerpoint/2010/main" val="13855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17560" y="910606"/>
            <a:ext cx="8761413" cy="706964"/>
          </a:xfrm>
        </p:spPr>
        <p:txBody>
          <a:bodyPr/>
          <a:lstStyle/>
          <a:p>
            <a:pPr algn="ctr"/>
            <a:r>
              <a:rPr lang="el-GR" dirty="0" smtClean="0"/>
              <a:t>ΒΙΟΨΙΕΣ ΔΕΡΜΑΤΟΣ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age8image2888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33" b="12433"/>
          <a:stretch>
            <a:fillRect/>
          </a:stretch>
        </p:blipFill>
        <p:spPr bwMode="auto">
          <a:xfrm>
            <a:off x="912312" y="2461506"/>
            <a:ext cx="3399114" cy="2647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Σύμβολο κράτησης θέσης κειμένου 4"/>
          <p:cNvSpPr>
            <a:spLocks noGrp="1"/>
          </p:cNvSpPr>
          <p:nvPr>
            <p:ph type="body" sz="half" idx="18"/>
          </p:nvPr>
        </p:nvSpPr>
        <p:spPr>
          <a:xfrm>
            <a:off x="912313" y="5184001"/>
            <a:ext cx="3399114" cy="14943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Hematoxylin and eosin staining of the knee-biopsy specimen (Panel A) </a:t>
            </a:r>
            <a:r>
              <a:rPr lang="en-US" u="sng" dirty="0">
                <a:solidFill>
                  <a:srgbClr val="FF0000"/>
                </a:solidFill>
              </a:rPr>
              <a:t>shows dermal fibrosis, chronic </a:t>
            </a:r>
            <a:r>
              <a:rPr lang="en-US" u="sng" dirty="0" smtClean="0">
                <a:solidFill>
                  <a:srgbClr val="FF0000"/>
                </a:solidFill>
              </a:rPr>
              <a:t>inflammation,</a:t>
            </a:r>
            <a:r>
              <a:rPr lang="el-GR" u="sng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and </a:t>
            </a:r>
            <a:r>
              <a:rPr lang="en-US" u="sng" dirty="0">
                <a:solidFill>
                  <a:srgbClr val="FF0000"/>
                </a:solidFill>
              </a:rPr>
              <a:t>subtle spindle-cell proliferation</a:t>
            </a:r>
            <a:r>
              <a:rPr lang="en-US" u="sng" dirty="0" smtClean="0">
                <a:solidFill>
                  <a:srgbClr val="FF0000"/>
                </a:solidFill>
              </a:rPr>
              <a:t>.</a:t>
            </a:r>
            <a:endParaRPr lang="en-US" u="sng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sp>
        <p:nvSpPr>
          <p:cNvPr id="6" name="Σύμβολο κράτησης θέσης κειμένου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7" name="Picture 3" descr="age8image4760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11" b="12511"/>
          <a:stretch>
            <a:fillRect/>
          </a:stretch>
        </p:blipFill>
        <p:spPr bwMode="auto">
          <a:xfrm>
            <a:off x="4417460" y="2461507"/>
            <a:ext cx="3387509" cy="2647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Σύμβολο κράτησης θέσης κειμένου 7"/>
          <p:cNvSpPr>
            <a:spLocks noGrp="1"/>
          </p:cNvSpPr>
          <p:nvPr>
            <p:ph type="body" sz="half" idx="19"/>
          </p:nvPr>
        </p:nvSpPr>
        <p:spPr>
          <a:xfrm>
            <a:off x="4383852" y="5184002"/>
            <a:ext cx="3421117" cy="1494374"/>
          </a:xfrm>
          <a:ln>
            <a:solidFill>
              <a:schemeClr val="accent1"/>
            </a:solidFill>
          </a:ln>
        </p:spPr>
        <p:txBody>
          <a:bodyPr anchor="t">
            <a:normAutofit lnSpcReduction="10000"/>
          </a:bodyPr>
          <a:lstStyle/>
          <a:p>
            <a:pPr algn="ctr"/>
            <a:r>
              <a:rPr lang="en-US" dirty="0"/>
              <a:t>the spindle cells show cytologic atypia with enlarged hyperchromatic nuclei (arrows). </a:t>
            </a:r>
            <a:r>
              <a:rPr lang="en-US" dirty="0" smtClean="0"/>
              <a:t>At </a:t>
            </a:r>
            <a:r>
              <a:rPr lang="en-US" dirty="0"/>
              <a:t>higher </a:t>
            </a:r>
            <a:r>
              <a:rPr lang="en-US" dirty="0" smtClean="0"/>
              <a:t>magnification, hemorrhage (black arrow), hemosiderin deposition (</a:t>
            </a:r>
            <a:r>
              <a:rPr lang="en-US" dirty="0"/>
              <a:t>arrowheads), and ill- defined </a:t>
            </a:r>
            <a:r>
              <a:rPr lang="en-US" dirty="0" smtClean="0"/>
              <a:t>slit like </a:t>
            </a:r>
            <a:r>
              <a:rPr lang="en-US" dirty="0"/>
              <a:t>vessels (white arrow) are seen. </a:t>
            </a:r>
          </a:p>
          <a:p>
            <a:pPr algn="ctr"/>
            <a:endParaRPr lang="el-GR" dirty="0"/>
          </a:p>
        </p:txBody>
      </p:sp>
      <p:sp>
        <p:nvSpPr>
          <p:cNvPr id="9" name="Σύμβολο κράτησης θέσης κειμένου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8" name="Picture 4" descr="age8image6448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99" b="12199"/>
          <a:stretch>
            <a:fillRect/>
          </a:stretch>
        </p:blipFill>
        <p:spPr bwMode="auto">
          <a:xfrm>
            <a:off x="7876741" y="2461509"/>
            <a:ext cx="3157129" cy="27224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Σύμβολο κράτησης θέσης κειμένου 10"/>
          <p:cNvSpPr>
            <a:spLocks noGrp="1"/>
          </p:cNvSpPr>
          <p:nvPr>
            <p:ph type="body" sz="half" idx="20"/>
          </p:nvPr>
        </p:nvSpPr>
        <p:spPr>
          <a:xfrm>
            <a:off x="7876740" y="5184001"/>
            <a:ext cx="3157130" cy="14943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An immunohistochemical stain of the foot-biopsy specimen for </a:t>
            </a:r>
            <a:r>
              <a:rPr lang="en-US" dirty="0" smtClean="0">
                <a:solidFill>
                  <a:srgbClr val="FF0000"/>
                </a:solidFill>
              </a:rPr>
              <a:t>human </a:t>
            </a:r>
            <a:r>
              <a:rPr lang="en-US" dirty="0">
                <a:solidFill>
                  <a:srgbClr val="FF0000"/>
                </a:solidFill>
              </a:rPr>
              <a:t>herpesvirus 8 (Panel E) shows </a:t>
            </a:r>
            <a:r>
              <a:rPr lang="en-US" dirty="0" smtClean="0">
                <a:solidFill>
                  <a:srgbClr val="FF0000"/>
                </a:solidFill>
              </a:rPr>
              <a:t>nuclear </a:t>
            </a:r>
            <a:r>
              <a:rPr lang="en-US" dirty="0">
                <a:solidFill>
                  <a:srgbClr val="FF0000"/>
                </a:solidFill>
              </a:rPr>
              <a:t>staining, a finding that confirms the diagnosis of Kaposi’s sarcoma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6692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38278" y="1003986"/>
            <a:ext cx="8761413" cy="706964"/>
          </a:xfrm>
        </p:spPr>
        <p:txBody>
          <a:bodyPr/>
          <a:lstStyle/>
          <a:p>
            <a:pPr algn="ctr"/>
            <a:r>
              <a:rPr lang="el-GR" b="1" dirty="0" smtClean="0"/>
              <a:t>ΔΙΑΓΝΩΣΗ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738279" y="2587733"/>
            <a:ext cx="8761412" cy="3725143"/>
          </a:xfrm>
        </p:spPr>
        <p:txBody>
          <a:bodyPr anchor="ctr">
            <a:normAutofit/>
          </a:bodyPr>
          <a:lstStyle/>
          <a:p>
            <a:pPr algn="ctr"/>
            <a:r>
              <a:rPr lang="el-GR" sz="3200" b="1" dirty="0" smtClean="0"/>
              <a:t>ΣΥΝΔΡΟΜΟ ΕΠΙΚΤΗΤΗΣ ΑΝΟΣΟΛΟΓΙΚΗΣ ΑΝΕΠΑΡΚΕΙΑΣ ΜΕ ΣΑΡΚΩΜΑ</a:t>
            </a:r>
            <a:r>
              <a:rPr lang="en-US" sz="3200" b="1" dirty="0" smtClean="0"/>
              <a:t> KAPOSI</a:t>
            </a:r>
            <a:r>
              <a:rPr lang="el-GR" sz="3200" b="1" dirty="0" smtClean="0"/>
              <a:t> ΚΑΙ </a:t>
            </a:r>
            <a:r>
              <a:rPr lang="en-US" sz="3200" b="1" dirty="0" smtClean="0"/>
              <a:t>HIV </a:t>
            </a:r>
            <a:r>
              <a:rPr lang="el-GR" sz="3200" b="1" dirty="0" smtClean="0"/>
              <a:t>ΕΓΚΕΦΑΛΟΠΑΘΕΙΑ</a:t>
            </a:r>
            <a:endParaRPr lang="el-GR" sz="3200" b="1" dirty="0"/>
          </a:p>
        </p:txBody>
      </p:sp>
    </p:spTree>
    <p:extLst>
      <p:ext uri="{BB962C8B-B14F-4D97-AF65-F5344CB8AC3E}">
        <p14:creationId xmlns="" xmlns:p14="http://schemas.microsoft.com/office/powerpoint/2010/main" val="19149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12154" y="920915"/>
            <a:ext cx="8825659" cy="706964"/>
          </a:xfrm>
        </p:spPr>
        <p:txBody>
          <a:bodyPr/>
          <a:lstStyle/>
          <a:p>
            <a:pPr algn="ctr"/>
            <a:r>
              <a:rPr lang="el-GR" smtClean="0"/>
              <a:t>ΠΟΡΕΙΑ ΝΟΣΟΥ</a:t>
            </a:r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646386" y="2571969"/>
            <a:ext cx="11114690" cy="3718472"/>
          </a:xfrm>
        </p:spPr>
        <p:txBody>
          <a:bodyPr anchor="ctr">
            <a:normAutofit/>
          </a:bodyPr>
          <a:lstStyle/>
          <a:p>
            <a:r>
              <a:rPr lang="el-GR" dirty="0" smtClean="0"/>
              <a:t>Έγινε εισαγωγή του ασθενούς στην κλινική και έναρξη αντιρετροΪκής αγωγής με</a:t>
            </a:r>
            <a:r>
              <a:rPr lang="el-GR" dirty="0"/>
              <a:t> </a:t>
            </a:r>
            <a:r>
              <a:rPr lang="el-GR" dirty="0" smtClean="0"/>
              <a:t>τριπλό σχήμα (</a:t>
            </a:r>
            <a:r>
              <a:rPr lang="el-GR" b="1" dirty="0" smtClean="0"/>
              <a:t>ντολουντεγκραβίρη </a:t>
            </a:r>
            <a:r>
              <a:rPr lang="mr-IN" b="1" dirty="0" smtClean="0"/>
              <a:t>–</a:t>
            </a:r>
            <a:r>
              <a:rPr lang="el-GR" b="1" dirty="0" smtClean="0"/>
              <a:t> τενοφοβίρη </a:t>
            </a:r>
            <a:r>
              <a:rPr lang="mr-IN" b="1" dirty="0" smtClean="0"/>
              <a:t>–</a:t>
            </a:r>
            <a:r>
              <a:rPr lang="el-GR" b="1" dirty="0" smtClean="0"/>
              <a:t> εμτρισιταβίνη</a:t>
            </a:r>
            <a:r>
              <a:rPr lang="el-GR" dirty="0" smtClean="0"/>
              <a:t>) με καλή διεισδυτικότητα στο ΕΝΥ και χορήγηση μία φορά την μέρα.</a:t>
            </a:r>
          </a:p>
          <a:p>
            <a:endParaRPr lang="el-GR" dirty="0" smtClean="0"/>
          </a:p>
          <a:p>
            <a:r>
              <a:rPr lang="el-GR" dirty="0" smtClean="0"/>
              <a:t>Κατά τη διάρκεια της νοσηλείας ο ασθενής παρουσίαζε επιθετική συμπεριφορά, άρνηση της κατάστασης της υγείας του και άρνηση της θεραπείας.</a:t>
            </a:r>
          </a:p>
          <a:p>
            <a:endParaRPr lang="el-GR" dirty="0" smtClean="0"/>
          </a:p>
          <a:p>
            <a:r>
              <a:rPr lang="el-GR" dirty="0" smtClean="0"/>
              <a:t>Προσπάθησε πολλές φορές να φύγει από την κλινική και 6 εβδομάδες μετά μεταφέρθηκε σε κέντρο υψηλής προστασίας όπου παρατηρήθηκε βελτίωση και ο ασθενής εξήλθε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7667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801341" y="2367018"/>
            <a:ext cx="8761412" cy="3416300"/>
          </a:xfrm>
        </p:spPr>
        <p:txBody>
          <a:bodyPr anchor="ctr"/>
          <a:lstStyle/>
          <a:p>
            <a:r>
              <a:rPr lang="el-GR" dirty="0" smtClean="0"/>
              <a:t>Στο </a:t>
            </a:r>
            <a:r>
              <a:rPr lang="en-US" dirty="0" smtClean="0"/>
              <a:t>follow up </a:t>
            </a:r>
            <a:r>
              <a:rPr lang="el-GR" dirty="0" smtClean="0"/>
              <a:t>επισημάνθηκε από την οικογένεια η μη συμμόρφωση στην αγωγή και έγινε σύσταση για νέα εισαγωγή την οποία αρνήθηκε.</a:t>
            </a:r>
          </a:p>
          <a:p>
            <a:endParaRPr lang="el-GR" dirty="0" smtClean="0"/>
          </a:p>
          <a:p>
            <a:r>
              <a:rPr lang="el-GR" dirty="0" smtClean="0"/>
              <a:t>Ένα μήνα αργότερα σε νέα μαγνητική εγκεφάλου φάνηκε επιδείνωση της  νόσου . Ο ασθενής αρνήθηκε και πάλι την εισαγωγή στο νοσοκομείο και διέκοψε την παρακολούθηση.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228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38" y="0"/>
            <a:ext cx="49930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99405" y="957902"/>
            <a:ext cx="8761413" cy="706964"/>
          </a:xfrm>
        </p:spPr>
        <p:txBody>
          <a:bodyPr/>
          <a:lstStyle/>
          <a:p>
            <a:pPr algn="ctr"/>
            <a:r>
              <a:rPr lang="el-GR" dirty="0"/>
              <a:t>ΛΙΓΑ ΛΟΓΙΑ ΓΙΑ ΤΟ </a:t>
            </a:r>
            <a:r>
              <a:rPr lang="en-US" dirty="0"/>
              <a:t>HIV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26124" y="2603500"/>
            <a:ext cx="7028520" cy="4002252"/>
          </a:xfrm>
        </p:spPr>
        <p:txBody>
          <a:bodyPr>
            <a:normAutofit/>
          </a:bodyPr>
          <a:lstStyle/>
          <a:p>
            <a:r>
              <a:rPr lang="el-GR" dirty="0"/>
              <a:t>Ο HIV </a:t>
            </a:r>
            <a:r>
              <a:rPr lang="el-GR" dirty="0" smtClean="0"/>
              <a:t>(Ιός </a:t>
            </a:r>
            <a:r>
              <a:rPr lang="el-GR" dirty="0"/>
              <a:t>Ανοσοανεπάρκειας του Ανθρώπου) είναι ο ιός που δ</a:t>
            </a:r>
            <a:r>
              <a:rPr lang="el-GR" dirty="0" smtClean="0"/>
              <a:t>ρα </a:t>
            </a:r>
            <a:r>
              <a:rPr lang="el-GR" dirty="0"/>
              <a:t>καταστρέφοντας κύτταρα του ανοσοποιητικού συστήματος, τα </a:t>
            </a:r>
            <a:r>
              <a:rPr lang="el-GR" b="1" dirty="0"/>
              <a:t>CD4+ T </a:t>
            </a:r>
            <a:r>
              <a:rPr lang="el-GR" dirty="0" smtClean="0"/>
              <a:t>λεμφοκύτταρα</a:t>
            </a:r>
            <a:r>
              <a:rPr lang="el-GR" dirty="0"/>
              <a:t> </a:t>
            </a:r>
            <a:r>
              <a:rPr lang="el-GR" dirty="0" smtClean="0"/>
              <a:t>και στο τελευταίο στάδιο οδηγούν το </a:t>
            </a:r>
            <a:r>
              <a:rPr lang="el-GR" dirty="0"/>
              <a:t>Σύνδρομο της Επίκτητης Ανοσολογικής Ανεπάρκειας (AIDS). </a:t>
            </a:r>
            <a:endParaRPr lang="el-GR" dirty="0" smtClean="0"/>
          </a:p>
          <a:p>
            <a:r>
              <a:rPr lang="el-GR" dirty="0" smtClean="0"/>
              <a:t>Στο στάδιο αυτό το ανοσοποιητικό σύστημα </a:t>
            </a:r>
            <a:r>
              <a:rPr lang="el-GR" dirty="0"/>
              <a:t>έχει αποδυναμωθεί σε τέτοιο βαθμό, ώστε το HIV οροθετικό άτομο είναι επιρρεπές σε διάφορα νοσήματα και συγκεκριμένους τύπους καρκίνου. </a:t>
            </a:r>
            <a:endParaRPr lang="el-GR" dirty="0" smtClean="0"/>
          </a:p>
          <a:p>
            <a:r>
              <a:rPr lang="el-GR" dirty="0" smtClean="0"/>
              <a:t>Η πρώιμη διάγνωση και η έγκαιρη έναρξη θεραπείας επιβραδύνει σημαντικά την εξέλιξη της νόσου αυξάνει την επιβίωση και την ποιότητα ζωής.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5" name="Σύμβολο κράτησης θέσης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88" y="2349060"/>
            <a:ext cx="4824412" cy="3894083"/>
          </a:xfrm>
        </p:spPr>
      </p:pic>
    </p:spTree>
    <p:extLst>
      <p:ext uri="{BB962C8B-B14F-4D97-AF65-F5344CB8AC3E}">
        <p14:creationId xmlns="" xmlns:p14="http://schemas.microsoft.com/office/powerpoint/2010/main" val="21045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ΤΡΟΠΟΙ ΜΕΤΑΔΟΣΗΣ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599090" y="2363439"/>
            <a:ext cx="6385034" cy="4494561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Ο ιός μπορεί </a:t>
            </a:r>
            <a:r>
              <a:rPr lang="el-GR" dirty="0"/>
              <a:t>να </a:t>
            </a:r>
            <a:r>
              <a:rPr lang="el-GR" dirty="0" smtClean="0"/>
              <a:t>μεταδοθεί: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μέσω </a:t>
            </a:r>
            <a:r>
              <a:rPr lang="el-GR" dirty="0"/>
              <a:t>της </a:t>
            </a:r>
            <a:r>
              <a:rPr lang="el-GR" dirty="0" smtClean="0"/>
              <a:t>ελεύθερης σεξουαλικής </a:t>
            </a:r>
            <a:r>
              <a:rPr lang="el-GR" dirty="0"/>
              <a:t>επαφής (πρωκτική, κολπική, στοματική</a:t>
            </a:r>
            <a:r>
              <a:rPr lang="el-GR" dirty="0" smtClean="0"/>
              <a:t>) με οροθετικό άτομο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μέσω της κοινής χρήσης αιχμηρών αντικειμένων (ξυραφάκια, βελόνες, σύριγγες) με HIV οροθετικό άτομο</a:t>
            </a:r>
          </a:p>
          <a:p>
            <a:pPr>
              <a:buFont typeface="+mj-lt"/>
              <a:buAutoNum type="arabicPeriod"/>
            </a:pPr>
            <a:r>
              <a:rPr lang="el-GR" dirty="0" smtClean="0"/>
              <a:t>από μία HIV οροθετική μητέρα στο νεογνό κατά τη διάρκεια της κύησης, του τοκετού και του θηλασμού.</a:t>
            </a:r>
          </a:p>
          <a:p>
            <a:pPr>
              <a:buFont typeface="+mj-lt"/>
              <a:buAutoNum type="arabicPeriod"/>
            </a:pPr>
            <a:r>
              <a:rPr lang="el-GR" dirty="0"/>
              <a:t>μ</a:t>
            </a:r>
            <a:r>
              <a:rPr lang="el-GR" dirty="0" smtClean="0"/>
              <a:t>ε </a:t>
            </a:r>
            <a:r>
              <a:rPr lang="el-GR" dirty="0"/>
              <a:t>τη μετάγγιση μολυσμένου αίματος. </a:t>
            </a:r>
          </a:p>
          <a:p>
            <a:pPr>
              <a:buFont typeface="+mj-lt"/>
              <a:buAutoNum type="arabicPeriod"/>
            </a:pPr>
            <a:endParaRPr lang="el-GR" dirty="0"/>
          </a:p>
          <a:p>
            <a:r>
              <a:rPr lang="el-GR" dirty="0" smtClean="0"/>
              <a:t>Ο ιός ΔΕΝ μεταδίδεται μέσω </a:t>
            </a:r>
            <a:r>
              <a:rPr lang="el-GR" dirty="0"/>
              <a:t>της καθημερινής κοινωνικής επαφής (χειραψία, αγκαλιά, φιλί στο μάγουλο), των κουνουπιών ή άλλων εντόμων, της από κοινού χρήσης οικιακών σκευών, του σάλιου, των δακρύων, του ιδρώτα, του αέρα ή του νερού.</a:t>
            </a:r>
            <a:br>
              <a:rPr lang="el-GR" dirty="0"/>
            </a:br>
            <a:endParaRPr lang="el-GR" dirty="0"/>
          </a:p>
        </p:txBody>
      </p:sp>
      <p:pic>
        <p:nvPicPr>
          <p:cNvPr id="5" name="Σύμβολο κράτησης θέσης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24" y="2688753"/>
            <a:ext cx="4824412" cy="3843931"/>
          </a:xfrm>
        </p:spPr>
      </p:pic>
    </p:spTree>
    <p:extLst>
      <p:ext uri="{BB962C8B-B14F-4D97-AF65-F5344CB8AC3E}">
        <p14:creationId xmlns="" xmlns:p14="http://schemas.microsoft.com/office/powerpoint/2010/main" val="5491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3" y="851770"/>
            <a:ext cx="8761413" cy="1139868"/>
          </a:xfrm>
        </p:spPr>
        <p:txBody>
          <a:bodyPr/>
          <a:lstStyle/>
          <a:p>
            <a:pPr algn="ctr"/>
            <a:r>
              <a:rPr lang="el-GR" smtClean="0"/>
              <a:t>ΠΡΟΟΛΗΠΤΙΚΟΣ ΕΛΕΓΧΟΣ ΣΕ ΥΓΙΗ ΑΤΟΜΑ</a:t>
            </a:r>
            <a:endParaRPr lang="el-GR"/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half" idx="1"/>
          </p:nvPr>
        </p:nvSpPr>
        <p:spPr>
          <a:xfrm>
            <a:off x="297734" y="2603500"/>
            <a:ext cx="5579279" cy="4254500"/>
          </a:xfrm>
        </p:spPr>
        <p:txBody>
          <a:bodyPr>
            <a:noAutofit/>
          </a:bodyPr>
          <a:lstStyle/>
          <a:p>
            <a:pPr algn="just"/>
            <a:r>
              <a:rPr lang="el-GR" dirty="0" smtClean="0"/>
              <a:t>Σε πιθανή έκθεση</a:t>
            </a:r>
          </a:p>
          <a:p>
            <a:r>
              <a:rPr lang="el-GR" dirty="0" smtClean="0"/>
              <a:t>Σε άτομα με συμβατή κλινική εικόνα με αυτή της οξείας λοίμωξης</a:t>
            </a:r>
          </a:p>
          <a:p>
            <a:r>
              <a:rPr lang="el-GR" dirty="0" smtClean="0"/>
              <a:t>Σε άτομα που αναφέρουν απροφύλακτες σεξουαλικές επαφές</a:t>
            </a:r>
          </a:p>
          <a:p>
            <a:r>
              <a:rPr lang="el-GR" dirty="0" smtClean="0"/>
              <a:t>Σε χρήστες ενδοφλέβιων ναρκωτικών</a:t>
            </a:r>
          </a:p>
          <a:p>
            <a:r>
              <a:rPr lang="el-GR" dirty="0" smtClean="0"/>
              <a:t>Σε άτομα που κατάγονται από χώρες με υψηλό επιπολασμό της </a:t>
            </a:r>
            <a:r>
              <a:rPr lang="en-US" dirty="0" smtClean="0"/>
              <a:t>HIV</a:t>
            </a:r>
            <a:r>
              <a:rPr lang="el-GR" dirty="0" smtClean="0"/>
              <a:t> λοίμωξης</a:t>
            </a:r>
          </a:p>
        </p:txBody>
      </p:sp>
      <p:sp>
        <p:nvSpPr>
          <p:cNvPr id="7" name="Σύμβολο κράτησης θέσης περιεχομένου 6"/>
          <p:cNvSpPr>
            <a:spLocks noGrp="1"/>
          </p:cNvSpPr>
          <p:nvPr>
            <p:ph sz="half" idx="2"/>
          </p:nvPr>
        </p:nvSpPr>
        <p:spPr>
          <a:xfrm>
            <a:off x="6771484" y="2603500"/>
            <a:ext cx="5062962" cy="3973146"/>
          </a:xfrm>
        </p:spPr>
        <p:txBody>
          <a:bodyPr>
            <a:normAutofit/>
          </a:bodyPr>
          <a:lstStyle/>
          <a:p>
            <a:r>
              <a:rPr lang="el-GR" dirty="0"/>
              <a:t>Σε άτομα με οροθετικό σύντροφο</a:t>
            </a:r>
          </a:p>
          <a:p>
            <a:r>
              <a:rPr lang="el-GR" dirty="0"/>
              <a:t>Σε εγκυμονούσες γυναίκες και στα πλαίσια προγεννητικού </a:t>
            </a:r>
            <a:r>
              <a:rPr lang="el-GR" dirty="0" smtClean="0"/>
              <a:t>ελέγχου</a:t>
            </a:r>
            <a:endParaRPr lang="el-GR" dirty="0"/>
          </a:p>
          <a:p>
            <a:r>
              <a:rPr lang="el-GR" dirty="0"/>
              <a:t>Σε ασθενείς που πάσχουν από ΣΜΝ, ΤΒ, λέμφωμα, ηπατίτιδες</a:t>
            </a:r>
          </a:p>
          <a:p>
            <a:r>
              <a:rPr lang="el-GR" dirty="0"/>
              <a:t>Σε θύματα βιασμού ή σεξουαλικής </a:t>
            </a:r>
            <a:r>
              <a:rPr lang="el-GR" dirty="0" smtClean="0"/>
              <a:t>κακοποίησης</a:t>
            </a:r>
            <a:endParaRPr lang="el-GR" dirty="0"/>
          </a:p>
          <a:p>
            <a:r>
              <a:rPr lang="el-GR" dirty="0"/>
              <a:t>Σε κρατούμενους φυλακών</a:t>
            </a:r>
          </a:p>
          <a:p>
            <a:r>
              <a:rPr lang="el-GR" dirty="0"/>
              <a:t>Σε κέντρα κράτησης- υποδοχής μεταναστών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0235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ΕΤΗΣΙΟΣ Ή ΕΞΑΜΗΝΙΑΙΟΣ ΕΛΕΓΧΟΣ ΓΙΑ </a:t>
            </a:r>
            <a:r>
              <a:rPr lang="en-US" dirty="0" smtClean="0"/>
              <a:t> HIV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633046" y="2303585"/>
            <a:ext cx="5347066" cy="4554415"/>
          </a:xfrm>
        </p:spPr>
        <p:txBody>
          <a:bodyPr>
            <a:normAutofit/>
          </a:bodyPr>
          <a:lstStyle/>
          <a:p>
            <a:r>
              <a:rPr lang="el-GR" sz="2000" dirty="0"/>
              <a:t>Σε σεξουαλικούς συντρόφους οροθετικών ατόμων</a:t>
            </a:r>
          </a:p>
          <a:p>
            <a:r>
              <a:rPr lang="el-GR" sz="2000" dirty="0"/>
              <a:t>Σε σεξουαλικούς συντρόφους χρηστών εξαρτησιογόνων ουσιών</a:t>
            </a:r>
          </a:p>
          <a:p>
            <a:r>
              <a:rPr lang="el-GR" sz="2000" dirty="0"/>
              <a:t>Σε άτομα που υιοθετούν σεξουαλική συμπεριφορά υψηλού </a:t>
            </a:r>
            <a:r>
              <a:rPr lang="el-GR" sz="2000" dirty="0" smtClean="0"/>
              <a:t>κινδύνου(επαφές </a:t>
            </a:r>
            <a:r>
              <a:rPr lang="el-GR" sz="2000" dirty="0"/>
              <a:t>χωρίς </a:t>
            </a:r>
            <a:r>
              <a:rPr lang="el-GR" sz="2000" dirty="0" smtClean="0"/>
              <a:t>προφύλαξη, πολλαπλοί </a:t>
            </a:r>
            <a:r>
              <a:rPr lang="el-GR" sz="2000" dirty="0"/>
              <a:t>ερωτικοί σύντροφοι)</a:t>
            </a:r>
          </a:p>
          <a:p>
            <a:r>
              <a:rPr lang="el-GR" sz="2000" dirty="0"/>
              <a:t>Σε άτομα που προέρχονται από χώρες με υψηλό </a:t>
            </a:r>
            <a:r>
              <a:rPr lang="el-GR" sz="2000" dirty="0" smtClean="0"/>
              <a:t>επιπολασμό-γενικευμένης </a:t>
            </a:r>
            <a:r>
              <a:rPr lang="el-GR" sz="2000" dirty="0"/>
              <a:t>επιδημίας</a:t>
            </a:r>
          </a:p>
          <a:p>
            <a:r>
              <a:rPr lang="el-GR" sz="2000" dirty="0"/>
              <a:t>Σε δότες αίματος, ιστών και οργάνων</a:t>
            </a:r>
          </a:p>
          <a:p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736314" y="2603500"/>
            <a:ext cx="4828032" cy="3586285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Σε χρήστες εξαρτησιογόνων ουσιών </a:t>
            </a:r>
          </a:p>
          <a:p>
            <a:r>
              <a:rPr lang="el-GR" sz="2000" dirty="0" smtClean="0"/>
              <a:t>Σε υπαμοιβή εκδιδόμενα άτομα</a:t>
            </a:r>
            <a:endParaRPr lang="el-GR" sz="2000" dirty="0"/>
          </a:p>
        </p:txBody>
      </p:sp>
      <p:pic>
        <p:nvPicPr>
          <p:cNvPr id="4098" name="Picture 2" descr="age8image208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9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466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33147" y="881341"/>
            <a:ext cx="8825659" cy="704088"/>
          </a:xfrm>
        </p:spPr>
        <p:txBody>
          <a:bodyPr/>
          <a:lstStyle/>
          <a:p>
            <a:pPr algn="ctr"/>
            <a:r>
              <a:rPr lang="el-GR" b="1" dirty="0" smtClean="0"/>
              <a:t>1</a:t>
            </a:r>
            <a:r>
              <a:rPr lang="el-GR" b="1" baseline="30000" dirty="0" smtClean="0"/>
              <a:t>η</a:t>
            </a:r>
            <a:r>
              <a:rPr lang="el-GR" b="1" dirty="0"/>
              <a:t> </a:t>
            </a:r>
            <a:r>
              <a:rPr lang="el-GR" b="1" dirty="0" smtClean="0"/>
              <a:t>ΔΕΚΕΜΒΡΙΟΥ</a:t>
            </a:r>
            <a:endParaRPr lang="el-GR" b="1" dirty="0"/>
          </a:p>
        </p:txBody>
      </p:sp>
      <p:pic>
        <p:nvPicPr>
          <p:cNvPr id="5" name="Σύμβολο κράτησης θέσης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046">
            <a:off x="1189973" y="2630467"/>
            <a:ext cx="4484318" cy="4203526"/>
          </a:xfrm>
        </p:spPr>
      </p:pic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US" sz="2800" dirty="0"/>
              <a:t>Zero New HIV Infections</a:t>
            </a:r>
            <a:r>
              <a:rPr lang="en-US" sz="2800" dirty="0" smtClean="0"/>
              <a:t>.</a:t>
            </a:r>
            <a:endParaRPr lang="el-GR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Zero  Discrimination. </a:t>
            </a:r>
            <a:endParaRPr lang="el-GR" sz="2800" dirty="0" smtClean="0"/>
          </a:p>
          <a:p>
            <a:r>
              <a:rPr lang="en-US" sz="2800" dirty="0" smtClean="0"/>
              <a:t>Zero </a:t>
            </a:r>
            <a:r>
              <a:rPr lang="en-US" sz="2800" dirty="0"/>
              <a:t>AIDS Related </a:t>
            </a:r>
            <a:r>
              <a:rPr lang="en-US" sz="2800" dirty="0" smtClean="0"/>
              <a:t>Deaths</a:t>
            </a:r>
            <a:r>
              <a:rPr lang="el-GR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="" xmlns:p14="http://schemas.microsoft.com/office/powerpoint/2010/main" val="2718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71945" y="944880"/>
            <a:ext cx="8825659" cy="704088"/>
          </a:xfrm>
        </p:spPr>
        <p:txBody>
          <a:bodyPr/>
          <a:lstStyle/>
          <a:p>
            <a:pPr algn="ctr"/>
            <a:r>
              <a:rPr lang="el-GR"/>
              <a:t>ΔΙΑΦΟΡΙΚΗ ΔΙΑΓΝΩΣΗ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264938" y="2597911"/>
            <a:ext cx="5245846" cy="3802889"/>
          </a:xfrm>
        </p:spPr>
        <p:txBody>
          <a:bodyPr>
            <a:normAutofit fontScale="92500" lnSpcReduction="20000"/>
          </a:bodyPr>
          <a:lstStyle/>
          <a:p>
            <a:r>
              <a:rPr lang="el-GR" b="1" i="1" dirty="0"/>
              <a:t>Οργανικές παθήσεις ΚΝΣ όπως</a:t>
            </a:r>
            <a:r>
              <a:rPr lang="el-GR" i="1" dirty="0"/>
              <a:t>: ΑΕΕ, Λοιμώξεις (μηνιγγίτιδα, εγκεφαλίτιδα αποστήματα, πολυεστιακή λευκοεγκεφαλοπάθεια) Αγγειίτιδες(ΣΕΛ), Νεοπλάσματα (μεταστάσεις, λέμφωμα κ.α.) </a:t>
            </a:r>
            <a:r>
              <a:rPr lang="el-GR" i="1" dirty="0" smtClean="0"/>
              <a:t>ΚΕΚ</a:t>
            </a:r>
          </a:p>
          <a:p>
            <a:endParaRPr lang="el-GR" i="1" dirty="0" smtClean="0"/>
          </a:p>
          <a:p>
            <a:r>
              <a:rPr lang="el-GR" b="1" i="1" dirty="0" smtClean="0"/>
              <a:t>Λοιμώξεις-Σήψη</a:t>
            </a:r>
          </a:p>
          <a:p>
            <a:endParaRPr lang="el-GR" i="1" dirty="0"/>
          </a:p>
          <a:p>
            <a:r>
              <a:rPr lang="el-GR" b="1" i="1" dirty="0" smtClean="0"/>
              <a:t>Μεταβολικές </a:t>
            </a:r>
            <a:r>
              <a:rPr lang="el-GR" b="1" i="1" dirty="0"/>
              <a:t>διαταραχές όπως</a:t>
            </a:r>
            <a:r>
              <a:rPr lang="el-GR" i="1" dirty="0"/>
              <a:t>: υποξία, υπερκαπνία, υπονατριαιμία, υπερασβεστιαιμία, υπό/υπεργλυκαιμία, ηπατική ανεπάρκεια, νεφρική ανεπάρκεια</a:t>
            </a:r>
          </a:p>
          <a:p>
            <a:endParaRPr lang="el-GR" i="1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547104" y="2603500"/>
            <a:ext cx="5087112" cy="3797300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/>
              <a:t>Ενδοκρινικές διαταραχές </a:t>
            </a:r>
            <a:r>
              <a:rPr lang="el-GR" dirty="0"/>
              <a:t>(υποθυρεοειδισμός, θυρεοτοξική κρίση, οξεία φλοιοεπινεφριδιακή ανεπάρκεια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el-GR" b="1" dirty="0"/>
              <a:t>Αιματολογικές διαταραχές </a:t>
            </a:r>
            <a:r>
              <a:rPr lang="el-GR" dirty="0"/>
              <a:t>(βαριά αναιμία, σύνδρομο </a:t>
            </a:r>
            <a:r>
              <a:rPr lang="el-GR" dirty="0" smtClean="0"/>
              <a:t>υπεργλοιότητας)</a:t>
            </a:r>
          </a:p>
          <a:p>
            <a:endParaRPr lang="el-GR" dirty="0" smtClean="0"/>
          </a:p>
          <a:p>
            <a:r>
              <a:rPr lang="el-GR" b="1" dirty="0" smtClean="0"/>
              <a:t>Ψυχιατρικές διαταραχές</a:t>
            </a:r>
            <a:r>
              <a:rPr lang="el-GR" dirty="0" smtClean="0"/>
              <a:t> </a:t>
            </a:r>
            <a:r>
              <a:rPr lang="el-GR" dirty="0"/>
              <a:t>(σχιζοφρένεια, μανία, βαριά κατάθλιψη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el-GR" b="1" dirty="0"/>
              <a:t>Άλλα</a:t>
            </a:r>
            <a:r>
              <a:rPr lang="el-GR" dirty="0"/>
              <a:t> (Φάρμακα, αλκοόλ, </a:t>
            </a:r>
            <a:r>
              <a:rPr lang="el-GR" dirty="0" smtClean="0"/>
              <a:t>εξαρτησιογόνες </a:t>
            </a:r>
            <a:r>
              <a:rPr lang="el-GR" dirty="0"/>
              <a:t>ουσίες,</a:t>
            </a:r>
            <a:r>
              <a:rPr lang="en-US" dirty="0"/>
              <a:t> </a:t>
            </a:r>
            <a:r>
              <a:rPr lang="el-GR" dirty="0"/>
              <a:t>θερμοπληξία, παρανεοπλασματική εκδήλωση)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636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ΑΤΟΜΙΚΟ ΙΣΤΟΡΙΚΟ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562708" y="2436446"/>
            <a:ext cx="5367524" cy="4254500"/>
          </a:xfrm>
        </p:spPr>
        <p:txBody>
          <a:bodyPr>
            <a:normAutofit/>
          </a:bodyPr>
          <a:lstStyle/>
          <a:p>
            <a:r>
              <a:rPr lang="el-GR" dirty="0" smtClean="0"/>
              <a:t>48 ετών</a:t>
            </a:r>
          </a:p>
          <a:p>
            <a:r>
              <a:rPr lang="el-GR" dirty="0" smtClean="0"/>
              <a:t>Δικηγόρος</a:t>
            </a:r>
          </a:p>
          <a:p>
            <a:r>
              <a:rPr lang="el-GR" dirty="0" smtClean="0"/>
              <a:t>Κάτοικος Η.Π.Α</a:t>
            </a:r>
          </a:p>
          <a:p>
            <a:r>
              <a:rPr lang="el-GR" dirty="0" smtClean="0"/>
              <a:t>Συχνά ταξίδια στο Μεξικό</a:t>
            </a:r>
          </a:p>
          <a:p>
            <a:r>
              <a:rPr lang="el-GR" dirty="0" smtClean="0"/>
              <a:t>Ανύπαντρος, ομοφυλόφιλος (περιστασιακές και χωρίς προφύλαξη επαφές) </a:t>
            </a:r>
          </a:p>
          <a:p>
            <a:r>
              <a:rPr lang="el-GR" dirty="0" smtClean="0"/>
              <a:t>Κάπνισμα (-), αλκοόλ μέτρια κατανάλωση, παράνομες εξαρτησιογόνες ουσίες (-) διακοπή προστιθέμενης ζάχαρης από τη δίαιτα</a:t>
            </a:r>
          </a:p>
          <a:p>
            <a:endParaRPr lang="el-GR" dirty="0" smtClean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753899" y="2436446"/>
            <a:ext cx="5045378" cy="4421554"/>
          </a:xfrm>
        </p:spPr>
        <p:txBody>
          <a:bodyPr>
            <a:normAutofit/>
          </a:bodyPr>
          <a:lstStyle/>
          <a:p>
            <a:r>
              <a:rPr lang="el-GR" dirty="0"/>
              <a:t>Αλλεργία στην </a:t>
            </a:r>
            <a:r>
              <a:rPr lang="el-GR" dirty="0" smtClean="0"/>
              <a:t>πενικιλίνη</a:t>
            </a:r>
            <a:endParaRPr lang="el-GR" dirty="0"/>
          </a:p>
          <a:p>
            <a:r>
              <a:rPr lang="el-GR" dirty="0"/>
              <a:t>Φ.Α: μελατονίνη</a:t>
            </a:r>
          </a:p>
          <a:p>
            <a:r>
              <a:rPr lang="el-GR" dirty="0"/>
              <a:t>Απώλεια ΣΒ το τελευταίο έτος</a:t>
            </a:r>
          </a:p>
          <a:p>
            <a:r>
              <a:rPr lang="el-GR" dirty="0"/>
              <a:t>Κρυοθεραπεία για πολλαπλά δερματικά καρκινώματα</a:t>
            </a:r>
          </a:p>
          <a:p>
            <a:r>
              <a:rPr lang="el-GR" dirty="0"/>
              <a:t>Ορθοσιγμοειδοσκόπηση προ 12 ετών </a:t>
            </a:r>
            <a:r>
              <a:rPr lang="el-GR" dirty="0" smtClean="0"/>
              <a:t>για </a:t>
            </a:r>
            <a:r>
              <a:rPr lang="el-GR" dirty="0"/>
              <a:t>αφαίρεση ξένου </a:t>
            </a:r>
            <a:r>
              <a:rPr lang="el-GR" dirty="0" smtClean="0"/>
              <a:t>σώματος</a:t>
            </a:r>
          </a:p>
          <a:p>
            <a:r>
              <a:rPr lang="el-GR" dirty="0" smtClean="0"/>
              <a:t>Οικογενειακό ιστορικό (-) για Ν/Κ, Ψ/Χ διαταραχές ή κακοήθεια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73239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28005" y="876822"/>
            <a:ext cx="8761413" cy="866440"/>
          </a:xfrm>
        </p:spPr>
        <p:txBody>
          <a:bodyPr/>
          <a:lstStyle/>
          <a:p>
            <a:pPr algn="ctr"/>
            <a:r>
              <a:rPr lang="el-GR" dirty="0" smtClean="0"/>
              <a:t>ΑΝΤΙΚΕΙΜΕΝΙΚΗ ΕΞΕΤΑΣΗ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067030" y="2444035"/>
            <a:ext cx="4825158" cy="4121062"/>
          </a:xfrm>
        </p:spPr>
        <p:txBody>
          <a:bodyPr>
            <a:normAutofit/>
          </a:bodyPr>
          <a:lstStyle/>
          <a:p>
            <a:r>
              <a:rPr lang="el-GR" dirty="0" smtClean="0"/>
              <a:t>Απύρετος, ΑΠ: 120/62</a:t>
            </a:r>
            <a:r>
              <a:rPr lang="en-US" dirty="0" smtClean="0"/>
              <a:t>mmHg</a:t>
            </a:r>
            <a:r>
              <a:rPr lang="el-GR" dirty="0" smtClean="0"/>
              <a:t>, 71</a:t>
            </a:r>
            <a:r>
              <a:rPr lang="en-US" dirty="0" smtClean="0"/>
              <a:t>bpm</a:t>
            </a:r>
            <a:r>
              <a:rPr lang="el-GR" dirty="0" smtClean="0"/>
              <a:t>,</a:t>
            </a:r>
            <a:r>
              <a:rPr lang="en-US" dirty="0" smtClean="0"/>
              <a:t> spO2</a:t>
            </a:r>
            <a:r>
              <a:rPr lang="el-GR" dirty="0" smtClean="0"/>
              <a:t>:</a:t>
            </a:r>
            <a:r>
              <a:rPr lang="en-US" dirty="0" smtClean="0"/>
              <a:t>99%</a:t>
            </a:r>
            <a:r>
              <a:rPr lang="el-GR" dirty="0" smtClean="0"/>
              <a:t> και 16</a:t>
            </a:r>
            <a:r>
              <a:rPr lang="en-US" dirty="0" smtClean="0"/>
              <a:t> </a:t>
            </a:r>
            <a:r>
              <a:rPr lang="el-GR" dirty="0" smtClean="0"/>
              <a:t>αναπνοές/λεπτό</a:t>
            </a:r>
          </a:p>
          <a:p>
            <a:endParaRPr lang="el-GR" dirty="0" smtClean="0"/>
          </a:p>
          <a:p>
            <a:r>
              <a:rPr lang="el-GR" dirty="0" smtClean="0"/>
              <a:t>Όψη-θρέψη: ανήσυχος, αρκετά λεπτός</a:t>
            </a:r>
          </a:p>
          <a:p>
            <a:endParaRPr lang="el-GR" dirty="0" smtClean="0"/>
          </a:p>
          <a:p>
            <a:r>
              <a:rPr lang="el-GR" dirty="0"/>
              <a:t>Α/Ψ: φυσιολογικό</a:t>
            </a:r>
          </a:p>
          <a:p>
            <a:endParaRPr lang="el-GR" dirty="0"/>
          </a:p>
          <a:p>
            <a:r>
              <a:rPr lang="en-US" dirty="0"/>
              <a:t>S1,S2 </a:t>
            </a:r>
            <a:r>
              <a:rPr lang="el-GR" dirty="0"/>
              <a:t>ρυθμικοί ευκρινείς, χωρίς ακουστά φυσήματα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525235" y="2461393"/>
            <a:ext cx="4825159" cy="3965444"/>
          </a:xfrm>
        </p:spPr>
        <p:txBody>
          <a:bodyPr>
            <a:normAutofit/>
          </a:bodyPr>
          <a:lstStyle/>
          <a:p>
            <a:r>
              <a:rPr lang="el-GR" dirty="0"/>
              <a:t>Κοιλία: ΜΕΑ, εντερικοί ήχοι (+), χωρίς οργανομεγαλία</a:t>
            </a:r>
          </a:p>
          <a:p>
            <a:endParaRPr lang="el-GR" dirty="0"/>
          </a:p>
          <a:p>
            <a:r>
              <a:rPr lang="el-GR" dirty="0"/>
              <a:t>Σφύξεις: ομότιμα ψηλαφητές σε άνω και κάτω άκρα</a:t>
            </a:r>
          </a:p>
          <a:p>
            <a:endParaRPr lang="el-GR" dirty="0"/>
          </a:p>
          <a:p>
            <a:r>
              <a:rPr lang="el-GR" dirty="0"/>
              <a:t>Ψηλαφητός  βουβωνικός λεμφαδένας ΑΡ </a:t>
            </a:r>
          </a:p>
          <a:p>
            <a:endParaRPr lang="el-GR" dirty="0" smtClean="0"/>
          </a:p>
        </p:txBody>
      </p:sp>
    </p:spTree>
    <p:extLst>
      <p:ext uri="{BB962C8B-B14F-4D97-AF65-F5344CB8AC3E}">
        <p14:creationId xmlns="" xmlns:p14="http://schemas.microsoft.com/office/powerpoint/2010/main" val="11848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67282" y="863757"/>
            <a:ext cx="8825659" cy="704088"/>
          </a:xfrm>
        </p:spPr>
        <p:txBody>
          <a:bodyPr/>
          <a:lstStyle/>
          <a:p>
            <a:pPr algn="ctr"/>
            <a:r>
              <a:rPr lang="el-GR" smtClean="0"/>
              <a:t>ΕΠΙΣΚΟΠΗΣΗ ΔΕΡΜΑΤΟΣ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837962" y="2522755"/>
            <a:ext cx="4825158" cy="4035295"/>
          </a:xfrm>
        </p:spPr>
        <p:txBody>
          <a:bodyPr>
            <a:normAutofit/>
          </a:bodyPr>
          <a:lstStyle/>
          <a:p>
            <a:r>
              <a:rPr lang="el-GR" dirty="0"/>
              <a:t>Σκληρές βλατίδες στο πρόσωπο</a:t>
            </a:r>
          </a:p>
          <a:p>
            <a:endParaRPr lang="el-GR" dirty="0" smtClean="0"/>
          </a:p>
          <a:p>
            <a:r>
              <a:rPr lang="el-GR" dirty="0" smtClean="0"/>
              <a:t>Ερυθρό-ιώδης </a:t>
            </a:r>
            <a:r>
              <a:rPr lang="el-GR" dirty="0"/>
              <a:t>βλατίδα 0,5 εκ στο ΑΡ γόνατο και ερυθρό-ιώδης κηλίδα 1,5 εκ που δεν αποχρωματιζόταν στην έσω επιφάνεια του ΑΡ άκρου </a:t>
            </a:r>
            <a:r>
              <a:rPr lang="el-GR" dirty="0" smtClean="0"/>
              <a:t>ποδός</a:t>
            </a:r>
          </a:p>
          <a:p>
            <a:endParaRPr lang="el-GR" dirty="0"/>
          </a:p>
          <a:p>
            <a:r>
              <a:rPr lang="el-GR" dirty="0"/>
              <a:t>Ιώδεις κηλίδες στην σκληρή και μαλακή υπερώα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550088" y="2597912"/>
            <a:ext cx="4825159" cy="3884982"/>
          </a:xfrm>
        </p:spPr>
        <p:txBody>
          <a:bodyPr>
            <a:normAutofit/>
          </a:bodyPr>
          <a:lstStyle/>
          <a:p>
            <a:r>
              <a:rPr lang="el-GR" dirty="0" smtClean="0"/>
              <a:t>Πολλαπλές ερυθρές ουλές σε όλο το σώμα εκ των οποίων η μια (στο στέρνο 3 εκ) εμφάνιζε κεντρική αιμορραγία και πυορροούσα επιφάνεια και μια (στην ΑΡ πλάγια κοιλιακή χώρα) λεπιδώδη επιφάνεια</a:t>
            </a:r>
          </a:p>
          <a:p>
            <a:endParaRPr lang="el-GR" dirty="0" smtClean="0"/>
          </a:p>
          <a:p>
            <a:r>
              <a:rPr lang="el-GR" dirty="0" smtClean="0"/>
              <a:t>Εξάνθημα τριχωτού με αποφολίδωση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13918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κειμένου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Σύμβολο κράτησης θέσης κειμένου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Σύμβολο κράτησης θέσης κειμένου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" name="Σύμβολο κράτησης θέσης περιεχομένου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47" t="21354" r="14592" b="50133"/>
          <a:stretch/>
        </p:blipFill>
        <p:spPr>
          <a:xfrm>
            <a:off x="340209" y="2457098"/>
            <a:ext cx="4136649" cy="413159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2" t="50731" r="14141" b="18265"/>
          <a:stretch/>
        </p:blipFill>
        <p:spPr>
          <a:xfrm>
            <a:off x="4562850" y="2456100"/>
            <a:ext cx="4251092" cy="413259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5" t="82009" r="13808" b="822"/>
          <a:stretch/>
        </p:blipFill>
        <p:spPr>
          <a:xfrm rot="5400000">
            <a:off x="8165465" y="3219875"/>
            <a:ext cx="4131592" cy="2606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8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ΝΕΥΡΟΛΟΓΙΚΗ ΕΞΕΤΑΣΗ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874538" y="2401824"/>
            <a:ext cx="4828032" cy="4328160"/>
          </a:xfrm>
        </p:spPr>
        <p:txBody>
          <a:bodyPr>
            <a:normAutofit/>
          </a:bodyPr>
          <a:lstStyle/>
          <a:p>
            <a:r>
              <a:rPr lang="el-GR" dirty="0"/>
              <a:t>Προσανατολισμένος σε χώρο, πρόσωπα και εαυτό όχι όμως χρόνο</a:t>
            </a:r>
          </a:p>
          <a:p>
            <a:r>
              <a:rPr lang="el-GR" dirty="0"/>
              <a:t>Ανοσογνωσία </a:t>
            </a:r>
            <a:r>
              <a:rPr lang="mr-IN" dirty="0" smtClean="0"/>
              <a:t>–</a:t>
            </a:r>
            <a:r>
              <a:rPr lang="el-GR" dirty="0" smtClean="0"/>
              <a:t> ψευδομνήμη -μυθοπλασία </a:t>
            </a:r>
            <a:r>
              <a:rPr lang="el-GR" dirty="0"/>
              <a:t>όσον αφορά την κατάστασή του</a:t>
            </a:r>
          </a:p>
          <a:p>
            <a:r>
              <a:rPr lang="el-GR" dirty="0"/>
              <a:t>Αφασία </a:t>
            </a:r>
            <a:r>
              <a:rPr lang="en-US" dirty="0" smtClean="0"/>
              <a:t>Broca</a:t>
            </a:r>
            <a:r>
              <a:rPr lang="el-GR" dirty="0"/>
              <a:t> </a:t>
            </a:r>
            <a:r>
              <a:rPr lang="el-GR" dirty="0" smtClean="0"/>
              <a:t>και επαναλαμβανόμενος λόγος </a:t>
            </a:r>
            <a:r>
              <a:rPr lang="el-GR" dirty="0"/>
              <a:t>χωρίς δυσαρθρία μπορούσε να κατονομάσει αντικείμενα και να επαναλάβει απλές λέξεις</a:t>
            </a:r>
          </a:p>
          <a:p>
            <a:r>
              <a:rPr lang="el-GR" dirty="0" smtClean="0"/>
              <a:t>Εκτέλεση απλών εντολών, όχι </a:t>
            </a:r>
            <a:r>
              <a:rPr lang="el-GR" dirty="0"/>
              <a:t>όμως εντολές 2-3 σταδίων, </a:t>
            </a:r>
            <a:r>
              <a:rPr lang="el-GR" dirty="0" smtClean="0"/>
              <a:t>δυσκολία </a:t>
            </a:r>
            <a:r>
              <a:rPr lang="el-GR" dirty="0"/>
              <a:t>στους υπολογισμούς, και στην απόδοση νοήματος λέξεων-προτάσεων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696456" y="2401824"/>
            <a:ext cx="4828032" cy="4328160"/>
          </a:xfrm>
        </p:spPr>
        <p:txBody>
          <a:bodyPr>
            <a:normAutofit/>
          </a:bodyPr>
          <a:lstStyle/>
          <a:p>
            <a:r>
              <a:rPr lang="el-GR" dirty="0"/>
              <a:t>Βλεφαρόπτωση ΑΡ που μάλλον προϋπήρχε και διαλείπουσα σύσπαση μυών στο ΔΕ ‘ήμισυ του προσώπου</a:t>
            </a:r>
          </a:p>
          <a:p>
            <a:r>
              <a:rPr lang="el-GR" dirty="0"/>
              <a:t>Πρηνισμός στο ΔΕ άνω και κάτω άκρο, φυσιολογική δοκιμασία </a:t>
            </a:r>
            <a:r>
              <a:rPr lang="el-GR" dirty="0" smtClean="0"/>
              <a:t>δείκτη- ρινός</a:t>
            </a:r>
            <a:endParaRPr lang="el-GR" dirty="0"/>
          </a:p>
          <a:p>
            <a:r>
              <a:rPr lang="el-GR" dirty="0"/>
              <a:t>Κατά φύσιν αισθητικότητα και αντανακλαστικά</a:t>
            </a:r>
          </a:p>
          <a:p>
            <a:r>
              <a:rPr lang="el-GR" dirty="0"/>
              <a:t>Κατά φύσιν στάση, βάδιση αργή, αδυναμία να βαδίσει σε πτέρνες/μύτες</a:t>
            </a:r>
            <a:r>
              <a:rPr lang="en-US" dirty="0"/>
              <a:t>, Romberg (-)</a:t>
            </a:r>
            <a:r>
              <a:rPr lang="el-GR" dirty="0"/>
              <a:t> </a:t>
            </a:r>
          </a:p>
          <a:p>
            <a:r>
              <a:rPr lang="el-GR" dirty="0"/>
              <a:t>(-) </a:t>
            </a:r>
            <a:r>
              <a:rPr lang="en-US" dirty="0"/>
              <a:t>Kerning, Brudzinski</a:t>
            </a:r>
            <a:r>
              <a:rPr lang="el-GR" dirty="0"/>
              <a:t>, αυχενική δυσκαμψία</a:t>
            </a:r>
          </a:p>
        </p:txBody>
      </p:sp>
    </p:spTree>
    <p:extLst>
      <p:ext uri="{BB962C8B-B14F-4D97-AF65-F5344CB8AC3E}">
        <p14:creationId xmlns="" xmlns:p14="http://schemas.microsoft.com/office/powerpoint/2010/main" val="19825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(Ιόντα)">
  <a:themeElements>
    <a:clrScheme name="Αίθουσα συσκέψεων (Ιόντα)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Αίθουσα συσκέψεων (Ιόντα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(Ιόντα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1122</TotalTime>
  <Words>2078</Words>
  <Application>Microsoft Office PowerPoint</Application>
  <PresentationFormat>Προσαρμογή</PresentationFormat>
  <Paragraphs>244</Paragraphs>
  <Slides>34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Αίθουσα συσκέψεων (Ιόντα)</vt:lpstr>
      <vt:lpstr> The new England journal of medicine Case Records of the Massachusetts General Hospital  </vt:lpstr>
      <vt:lpstr>ΑΙΤΙΑ ΕΙΣΟΔΟΥ-ΠΑΡΟΥΣΑ ΝΟΣΟΣ</vt:lpstr>
      <vt:lpstr>Διαφάνεια 3</vt:lpstr>
      <vt:lpstr>ΔΙΑΦΟΡΙΚΗ ΔΙΑΓΝΩΣΗ</vt:lpstr>
      <vt:lpstr>ΑΤΟΜΙΚΟ ΙΣΤΟΡΙΚΟ</vt:lpstr>
      <vt:lpstr>ΑΝΤΙΚΕΙΜΕΝΙΚΗ ΕΞΕΤΑΣΗ</vt:lpstr>
      <vt:lpstr>ΕΠΙΣΚΟΠΗΣΗ ΔΕΡΜΑΤΟΣ</vt:lpstr>
      <vt:lpstr>Διαφάνεια 8</vt:lpstr>
      <vt:lpstr>ΝΕΥΡΟΛΟΓΙΚΗ ΕΞΕΤΑΣΗ</vt:lpstr>
      <vt:lpstr>ΕΡΓΑΣΤΗΡΙΑΚΟΣ ΕΛΕΓΧΟΣ</vt:lpstr>
      <vt:lpstr>Διαφάνεια 11</vt:lpstr>
      <vt:lpstr>ΔΙΑΦΟΡΙΚΗ ΔΙΑΓΝΩΣΗ</vt:lpstr>
      <vt:lpstr>Διαφάνεια 13</vt:lpstr>
      <vt:lpstr>ΑΞΟΝΙΚΗ ΤΟΜΟΓΡΑΦΙΑ</vt:lpstr>
      <vt:lpstr>ΑΞΟΝΙΚΗ ΤΟΜΟΓΡΑΦΙΑ</vt:lpstr>
      <vt:lpstr>TEST ΓΙΑ HIV θΕΤΙΚΟ</vt:lpstr>
      <vt:lpstr>ΕΓΚΕΦΑΛΙΤΙΔΑ ΑΠΟ ΕΥΚΑΙΡΙΑΚΕΣ ΛΟΙΜΩΞΕΙΣ</vt:lpstr>
      <vt:lpstr>ΠΟΛΥΕΣΤΙΑΚΗ ΛΕΥΚΟΕΓΚΕΦΑΛΟΠΑΘΕΙΑ  (progressive multifocal leukoencephalopathy-PML)</vt:lpstr>
      <vt:lpstr>ΕΓΚΕΦΑΛΟΠΑΘΕΙΑ ΚΑΙ ΕΓΚΕΦΑΛΙΤΙΔΑ ΑΠΟ HIV</vt:lpstr>
      <vt:lpstr>ΚΑΚΟΗΘΕΙΕΣ ΤΟΥ ΚΝΣ</vt:lpstr>
      <vt:lpstr>Κατά την παραμονή του στα ΤΕΠ ο ασθενής παρουσίασε επεισόδιο αφασίας το οποίο διήρκησε 2 λεπτά. </vt:lpstr>
      <vt:lpstr>ΜΑΓΝΗΤΙΚΗ ΤΟΜΟΓΡΑΦΙΑ</vt:lpstr>
      <vt:lpstr>ΜΑΓΝΗΤΙΚΗ ΤΟΜΟΓΡΑΦΙΑ Τ1 &amp; Τ2 ΑΚΟΛΟΥΘΙΑ</vt:lpstr>
      <vt:lpstr>Νέο επεισόδιο αφασίας 2 λεπτών με καθήλωση βλέμματος, σπασμούς και μετεκριτική σύγχυση</vt:lpstr>
      <vt:lpstr>ΣΥΓΚΕΝΤΡΩΣΗ ΑΠΟΤΕΛΕΣΜΑΤΩΝ </vt:lpstr>
      <vt:lpstr>ΒΙΟΨΙΕΣ ΔΕΡΜΑΤΟΣ</vt:lpstr>
      <vt:lpstr>ΔΙΑΓΝΩΣΗ</vt:lpstr>
      <vt:lpstr>ΠΟΡΕΙΑ ΝΟΣΟΥ</vt:lpstr>
      <vt:lpstr>Διαφάνεια 29</vt:lpstr>
      <vt:lpstr>ΛΙΓΑ ΛΟΓΙΑ ΓΙΑ ΤΟ HIV</vt:lpstr>
      <vt:lpstr>ΤΡΟΠΟΙ ΜΕΤΑΔΟΣΗΣ</vt:lpstr>
      <vt:lpstr>ΠΡΟΟΛΗΠΤΙΚΟΣ ΕΛΕΓΧΟΣ ΣΕ ΥΓΙΗ ΑΤΟΜΑ</vt:lpstr>
      <vt:lpstr>ΕΤΗΣΙΟΣ Ή ΕΞΑΜΗΝΙΑΙΟΣ ΕΛΕΓΧΟΣ ΓΙΑ  HIV</vt:lpstr>
      <vt:lpstr>1η ΔΕΚΕΜΒΡΙΟΥ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England journal of medicine  Case Records of the Massachusetts General Hospital</dc:title>
  <dc:creator>Microsoft Office User</dc:creator>
  <cp:lastModifiedBy>intra pc</cp:lastModifiedBy>
  <cp:revision>97</cp:revision>
  <dcterms:created xsi:type="dcterms:W3CDTF">2017-11-10T18:45:36Z</dcterms:created>
  <dcterms:modified xsi:type="dcterms:W3CDTF">2017-11-23T12:37:19Z</dcterms:modified>
</cp:coreProperties>
</file>